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58" r:id="rId4"/>
    <p:sldId id="267" r:id="rId5"/>
    <p:sldId id="273" r:id="rId6"/>
    <p:sldId id="259" r:id="rId7"/>
    <p:sldId id="260" r:id="rId8"/>
    <p:sldId id="262" r:id="rId9"/>
    <p:sldId id="270" r:id="rId10"/>
    <p:sldId id="263" r:id="rId11"/>
    <p:sldId id="271" r:id="rId12"/>
    <p:sldId id="261" r:id="rId13"/>
    <p:sldId id="272" r:id="rId14"/>
    <p:sldId id="269" r:id="rId15"/>
    <p:sldId id="264" r:id="rId16"/>
    <p:sldId id="265" r:id="rId17"/>
    <p:sldId id="266" r:id="rId18"/>
    <p:sldId id="268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yna Laschuk" initials="IL" lastIdx="1" clrIdx="0">
    <p:extLst>
      <p:ext uri="{19B8F6BF-5375-455C-9EA6-DF929625EA0E}">
        <p15:presenceInfo xmlns:p15="http://schemas.microsoft.com/office/powerpoint/2012/main" userId="30d6753a94b2d806" providerId="Windows Live"/>
      </p:ext>
    </p:extLst>
  </p:cmAuthor>
  <p:cmAuthor id="2" name="Iryna Laschuk" initials="IL [2]" lastIdx="1" clrIdx="1">
    <p:extLst>
      <p:ext uri="{19B8F6BF-5375-455C-9EA6-DF929625EA0E}">
        <p15:presenceInfo xmlns:p15="http://schemas.microsoft.com/office/powerpoint/2012/main" userId="Iryna Laschu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08B852-4755-8840-A1DC-00FDD7DC15AF}" type="doc">
      <dgm:prSet loTypeId="urn:microsoft.com/office/officeart/2005/8/layout/orgChart1" loCatId="conver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8A0FCB42-28A0-4341-8E9F-F9359750EA5D}">
      <dgm:prSet phldrT="[Text]" phldr="0" custT="1"/>
      <dgm:spPr/>
      <dgm:t>
        <a:bodyPr/>
        <a:lstStyle/>
        <a:p>
          <a:r>
            <a:rPr lang="en-US" sz="2400" dirty="0"/>
            <a:t>PARISH</a:t>
          </a:r>
        </a:p>
        <a:p>
          <a:r>
            <a:rPr lang="en-US" sz="2400" dirty="0"/>
            <a:t>PASTOR</a:t>
          </a:r>
        </a:p>
      </dgm:t>
    </dgm:pt>
    <dgm:pt modelId="{26527024-71E5-024B-B106-B98446A2C01B}" type="parTrans" cxnId="{ED58CB50-5811-D14F-8CC1-265DD92D55D6}">
      <dgm:prSet/>
      <dgm:spPr/>
      <dgm:t>
        <a:bodyPr/>
        <a:lstStyle/>
        <a:p>
          <a:endParaRPr lang="en-US" sz="2400"/>
        </a:p>
      </dgm:t>
    </dgm:pt>
    <dgm:pt modelId="{9F0AF80D-5D96-1841-BF3A-C60B3949D68B}" type="sibTrans" cxnId="{ED58CB50-5811-D14F-8CC1-265DD92D55D6}">
      <dgm:prSet/>
      <dgm:spPr/>
      <dgm:t>
        <a:bodyPr/>
        <a:lstStyle/>
        <a:p>
          <a:endParaRPr lang="en-US" sz="2400"/>
        </a:p>
      </dgm:t>
    </dgm:pt>
    <dgm:pt modelId="{A51A2DF0-6F01-3C4E-9B52-A01EF0A99FBF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US" sz="2400" dirty="0"/>
            <a:t>Pastoral </a:t>
          </a:r>
        </a:p>
        <a:p>
          <a:r>
            <a:rPr lang="en-US" sz="2400" dirty="0"/>
            <a:t>Council</a:t>
          </a:r>
        </a:p>
      </dgm:t>
    </dgm:pt>
    <dgm:pt modelId="{4E4DDD59-1B8F-5245-9182-A10E4B6591C3}" type="parTrans" cxnId="{447E8D97-DC46-D042-85B9-A956CEED2D5F}">
      <dgm:prSet/>
      <dgm:spPr/>
      <dgm:t>
        <a:bodyPr/>
        <a:lstStyle/>
        <a:p>
          <a:endParaRPr lang="en-US" sz="2400"/>
        </a:p>
      </dgm:t>
    </dgm:pt>
    <dgm:pt modelId="{6D071E39-D381-A245-8E73-9C4D27E58B24}" type="sibTrans" cxnId="{447E8D97-DC46-D042-85B9-A956CEED2D5F}">
      <dgm:prSet/>
      <dgm:spPr/>
      <dgm:t>
        <a:bodyPr/>
        <a:lstStyle/>
        <a:p>
          <a:endParaRPr lang="en-US" sz="2400"/>
        </a:p>
      </dgm:t>
    </dgm:pt>
    <dgm:pt modelId="{85B85CAD-C726-8343-9BC7-C6F79A1C59F7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US" sz="2400" dirty="0"/>
            <a:t>Finance Committee</a:t>
          </a:r>
        </a:p>
      </dgm:t>
    </dgm:pt>
    <dgm:pt modelId="{34C71551-A1B0-1A4D-9ECE-AAA39E20745A}" type="parTrans" cxnId="{F1E9246E-CD15-6748-A0CD-B3D3218C7458}">
      <dgm:prSet/>
      <dgm:spPr/>
      <dgm:t>
        <a:bodyPr/>
        <a:lstStyle/>
        <a:p>
          <a:endParaRPr lang="en-US" sz="2400"/>
        </a:p>
      </dgm:t>
    </dgm:pt>
    <dgm:pt modelId="{85D1FCCC-09F8-3342-A1C4-634A0CBD7F7F}" type="sibTrans" cxnId="{F1E9246E-CD15-6748-A0CD-B3D3218C7458}">
      <dgm:prSet/>
      <dgm:spPr/>
      <dgm:t>
        <a:bodyPr/>
        <a:lstStyle/>
        <a:p>
          <a:endParaRPr lang="en-US" sz="2400"/>
        </a:p>
      </dgm:t>
    </dgm:pt>
    <dgm:pt modelId="{CDCFE848-BF99-A747-BD4D-5A7192E58E2A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US" sz="2400" dirty="0"/>
            <a:t>Parishioners</a:t>
          </a:r>
        </a:p>
      </dgm:t>
    </dgm:pt>
    <dgm:pt modelId="{078B6423-F76A-2D46-A3EE-61A52BE6956A}" type="parTrans" cxnId="{7C2BB4C4-F450-594B-9D97-EAC3E869E042}">
      <dgm:prSet/>
      <dgm:spPr/>
      <dgm:t>
        <a:bodyPr/>
        <a:lstStyle/>
        <a:p>
          <a:endParaRPr lang="en-US" sz="2400"/>
        </a:p>
      </dgm:t>
    </dgm:pt>
    <dgm:pt modelId="{AC429494-0548-5947-BA0E-AA4D2D881EC5}" type="sibTrans" cxnId="{7C2BB4C4-F450-594B-9D97-EAC3E869E042}">
      <dgm:prSet/>
      <dgm:spPr/>
      <dgm:t>
        <a:bodyPr/>
        <a:lstStyle/>
        <a:p>
          <a:endParaRPr lang="en-US" sz="2400"/>
        </a:p>
      </dgm:t>
    </dgm:pt>
    <dgm:pt modelId="{5BB695D7-E27A-7D40-9734-222DE1100039}" type="pres">
      <dgm:prSet presAssocID="{7B08B852-4755-8840-A1DC-00FDD7DC15A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58A5CEA-EE94-984E-B399-0EEF6C637850}" type="pres">
      <dgm:prSet presAssocID="{8A0FCB42-28A0-4341-8E9F-F9359750EA5D}" presName="hierRoot1" presStyleCnt="0">
        <dgm:presLayoutVars>
          <dgm:hierBranch val="init"/>
        </dgm:presLayoutVars>
      </dgm:prSet>
      <dgm:spPr/>
    </dgm:pt>
    <dgm:pt modelId="{36FA1C91-2E1A-E440-B33F-74B66F215F03}" type="pres">
      <dgm:prSet presAssocID="{8A0FCB42-28A0-4341-8E9F-F9359750EA5D}" presName="rootComposite1" presStyleCnt="0"/>
      <dgm:spPr/>
    </dgm:pt>
    <dgm:pt modelId="{855B7B08-21B2-D640-96F5-856DDB8ED120}" type="pres">
      <dgm:prSet presAssocID="{8A0FCB42-28A0-4341-8E9F-F9359750EA5D}" presName="rootText1" presStyleLbl="node0" presStyleIdx="0" presStyleCnt="1">
        <dgm:presLayoutVars>
          <dgm:chPref val="3"/>
        </dgm:presLayoutVars>
      </dgm:prSet>
      <dgm:spPr/>
    </dgm:pt>
    <dgm:pt modelId="{FFC6C35A-1B0E-C44A-8FF9-8A78A0408DDB}" type="pres">
      <dgm:prSet presAssocID="{8A0FCB42-28A0-4341-8E9F-F9359750EA5D}" presName="rootConnector1" presStyleLbl="node1" presStyleIdx="0" presStyleCnt="0"/>
      <dgm:spPr/>
    </dgm:pt>
    <dgm:pt modelId="{A429303A-C730-E943-B898-196570684695}" type="pres">
      <dgm:prSet presAssocID="{8A0FCB42-28A0-4341-8E9F-F9359750EA5D}" presName="hierChild2" presStyleCnt="0"/>
      <dgm:spPr/>
    </dgm:pt>
    <dgm:pt modelId="{1689004D-E362-5A42-AD14-A64D0104B394}" type="pres">
      <dgm:prSet presAssocID="{4E4DDD59-1B8F-5245-9182-A10E4B6591C3}" presName="Name37" presStyleLbl="parChTrans1D2" presStyleIdx="0" presStyleCnt="3"/>
      <dgm:spPr/>
    </dgm:pt>
    <dgm:pt modelId="{F270BD2F-BCD6-7F46-BAF7-66BAE493F3AB}" type="pres">
      <dgm:prSet presAssocID="{A51A2DF0-6F01-3C4E-9B52-A01EF0A99FBF}" presName="hierRoot2" presStyleCnt="0">
        <dgm:presLayoutVars>
          <dgm:hierBranch val="init"/>
        </dgm:presLayoutVars>
      </dgm:prSet>
      <dgm:spPr/>
    </dgm:pt>
    <dgm:pt modelId="{295C11E4-9FC2-4146-A184-D1AC434102A0}" type="pres">
      <dgm:prSet presAssocID="{A51A2DF0-6F01-3C4E-9B52-A01EF0A99FBF}" presName="rootComposite" presStyleCnt="0"/>
      <dgm:spPr/>
    </dgm:pt>
    <dgm:pt modelId="{C1E60C16-959E-364D-A7A4-C7BE12D8AF16}" type="pres">
      <dgm:prSet presAssocID="{A51A2DF0-6F01-3C4E-9B52-A01EF0A99FBF}" presName="rootText" presStyleLbl="node2" presStyleIdx="0" presStyleCnt="3">
        <dgm:presLayoutVars>
          <dgm:chPref val="3"/>
        </dgm:presLayoutVars>
      </dgm:prSet>
      <dgm:spPr/>
    </dgm:pt>
    <dgm:pt modelId="{69F81A77-DBCF-CC46-B0A2-9FD842E3E5A2}" type="pres">
      <dgm:prSet presAssocID="{A51A2DF0-6F01-3C4E-9B52-A01EF0A99FBF}" presName="rootConnector" presStyleLbl="node2" presStyleIdx="0" presStyleCnt="3"/>
      <dgm:spPr/>
    </dgm:pt>
    <dgm:pt modelId="{053CD3EF-13CF-464C-9336-9131E0347BB1}" type="pres">
      <dgm:prSet presAssocID="{A51A2DF0-6F01-3C4E-9B52-A01EF0A99FBF}" presName="hierChild4" presStyleCnt="0"/>
      <dgm:spPr/>
    </dgm:pt>
    <dgm:pt modelId="{5C6FEED0-A97D-C248-97D2-8AD8F0292D2E}" type="pres">
      <dgm:prSet presAssocID="{A51A2DF0-6F01-3C4E-9B52-A01EF0A99FBF}" presName="hierChild5" presStyleCnt="0"/>
      <dgm:spPr/>
    </dgm:pt>
    <dgm:pt modelId="{3C57E188-863E-9D40-A1E9-98C9B58BC7D7}" type="pres">
      <dgm:prSet presAssocID="{34C71551-A1B0-1A4D-9ECE-AAA39E20745A}" presName="Name37" presStyleLbl="parChTrans1D2" presStyleIdx="1" presStyleCnt="3"/>
      <dgm:spPr/>
    </dgm:pt>
    <dgm:pt modelId="{3B5BFBB6-C768-2745-A1DD-D6D20A451DD4}" type="pres">
      <dgm:prSet presAssocID="{85B85CAD-C726-8343-9BC7-C6F79A1C59F7}" presName="hierRoot2" presStyleCnt="0">
        <dgm:presLayoutVars>
          <dgm:hierBranch val="init"/>
        </dgm:presLayoutVars>
      </dgm:prSet>
      <dgm:spPr/>
    </dgm:pt>
    <dgm:pt modelId="{1B00A774-C12C-0945-BEE3-447955C2BC69}" type="pres">
      <dgm:prSet presAssocID="{85B85CAD-C726-8343-9BC7-C6F79A1C59F7}" presName="rootComposite" presStyleCnt="0"/>
      <dgm:spPr/>
    </dgm:pt>
    <dgm:pt modelId="{D87A73EA-6860-084A-B682-9C491BC85615}" type="pres">
      <dgm:prSet presAssocID="{85B85CAD-C726-8343-9BC7-C6F79A1C59F7}" presName="rootText" presStyleLbl="node2" presStyleIdx="1" presStyleCnt="3">
        <dgm:presLayoutVars>
          <dgm:chPref val="3"/>
        </dgm:presLayoutVars>
      </dgm:prSet>
      <dgm:spPr/>
    </dgm:pt>
    <dgm:pt modelId="{F111F4A3-33B9-C041-8544-8EAD1C9A14F8}" type="pres">
      <dgm:prSet presAssocID="{85B85CAD-C726-8343-9BC7-C6F79A1C59F7}" presName="rootConnector" presStyleLbl="node2" presStyleIdx="1" presStyleCnt="3"/>
      <dgm:spPr/>
    </dgm:pt>
    <dgm:pt modelId="{5D142A27-A443-C944-9C12-3F5B46B6CD83}" type="pres">
      <dgm:prSet presAssocID="{85B85CAD-C726-8343-9BC7-C6F79A1C59F7}" presName="hierChild4" presStyleCnt="0"/>
      <dgm:spPr/>
    </dgm:pt>
    <dgm:pt modelId="{0FD0CDEE-581F-744B-8780-0264F6DBABB6}" type="pres">
      <dgm:prSet presAssocID="{85B85CAD-C726-8343-9BC7-C6F79A1C59F7}" presName="hierChild5" presStyleCnt="0"/>
      <dgm:spPr/>
    </dgm:pt>
    <dgm:pt modelId="{66D1C083-6F5C-3345-A767-602BF87C030A}" type="pres">
      <dgm:prSet presAssocID="{078B6423-F76A-2D46-A3EE-61A52BE6956A}" presName="Name37" presStyleLbl="parChTrans1D2" presStyleIdx="2" presStyleCnt="3"/>
      <dgm:spPr/>
    </dgm:pt>
    <dgm:pt modelId="{9C72F1D7-BD9A-3748-AA66-84BA656AF592}" type="pres">
      <dgm:prSet presAssocID="{CDCFE848-BF99-A747-BD4D-5A7192E58E2A}" presName="hierRoot2" presStyleCnt="0">
        <dgm:presLayoutVars>
          <dgm:hierBranch val="init"/>
        </dgm:presLayoutVars>
      </dgm:prSet>
      <dgm:spPr/>
    </dgm:pt>
    <dgm:pt modelId="{01ADD067-45BD-6146-B5E0-B095F03E9E42}" type="pres">
      <dgm:prSet presAssocID="{CDCFE848-BF99-A747-BD4D-5A7192E58E2A}" presName="rootComposite" presStyleCnt="0"/>
      <dgm:spPr/>
    </dgm:pt>
    <dgm:pt modelId="{C3BF4EE1-7BB2-A14C-93FE-9FEAAD357419}" type="pres">
      <dgm:prSet presAssocID="{CDCFE848-BF99-A747-BD4D-5A7192E58E2A}" presName="rootText" presStyleLbl="node2" presStyleIdx="2" presStyleCnt="3">
        <dgm:presLayoutVars>
          <dgm:chPref val="3"/>
        </dgm:presLayoutVars>
      </dgm:prSet>
      <dgm:spPr/>
    </dgm:pt>
    <dgm:pt modelId="{4279C006-2D47-5A44-B46A-383229780A44}" type="pres">
      <dgm:prSet presAssocID="{CDCFE848-BF99-A747-BD4D-5A7192E58E2A}" presName="rootConnector" presStyleLbl="node2" presStyleIdx="2" presStyleCnt="3"/>
      <dgm:spPr/>
    </dgm:pt>
    <dgm:pt modelId="{238FAC24-8673-E94E-97EC-7EDF03C14900}" type="pres">
      <dgm:prSet presAssocID="{CDCFE848-BF99-A747-BD4D-5A7192E58E2A}" presName="hierChild4" presStyleCnt="0"/>
      <dgm:spPr/>
    </dgm:pt>
    <dgm:pt modelId="{DFFE430D-2299-2647-BB29-595457324A7A}" type="pres">
      <dgm:prSet presAssocID="{CDCFE848-BF99-A747-BD4D-5A7192E58E2A}" presName="hierChild5" presStyleCnt="0"/>
      <dgm:spPr/>
    </dgm:pt>
    <dgm:pt modelId="{D26AB435-13D7-EE40-97C4-73B807FDD7DE}" type="pres">
      <dgm:prSet presAssocID="{8A0FCB42-28A0-4341-8E9F-F9359750EA5D}" presName="hierChild3" presStyleCnt="0"/>
      <dgm:spPr/>
    </dgm:pt>
  </dgm:ptLst>
  <dgm:cxnLst>
    <dgm:cxn modelId="{A2097417-6BC9-0440-8EAE-F628D0F34619}" type="presOf" srcId="{7B08B852-4755-8840-A1DC-00FDD7DC15AF}" destId="{5BB695D7-E27A-7D40-9734-222DE1100039}" srcOrd="0" destOrd="0" presId="urn:microsoft.com/office/officeart/2005/8/layout/orgChart1"/>
    <dgm:cxn modelId="{7F0DB329-D820-954D-955A-F9AEB3586C38}" type="presOf" srcId="{A51A2DF0-6F01-3C4E-9B52-A01EF0A99FBF}" destId="{69F81A77-DBCF-CC46-B0A2-9FD842E3E5A2}" srcOrd="1" destOrd="0" presId="urn:microsoft.com/office/officeart/2005/8/layout/orgChart1"/>
    <dgm:cxn modelId="{37A59230-A8BB-D447-9D8F-7A473F3B4BCF}" type="presOf" srcId="{A51A2DF0-6F01-3C4E-9B52-A01EF0A99FBF}" destId="{C1E60C16-959E-364D-A7A4-C7BE12D8AF16}" srcOrd="0" destOrd="0" presId="urn:microsoft.com/office/officeart/2005/8/layout/orgChart1"/>
    <dgm:cxn modelId="{44CD5E39-E054-6443-A47F-04B88DD534DF}" type="presOf" srcId="{85B85CAD-C726-8343-9BC7-C6F79A1C59F7}" destId="{F111F4A3-33B9-C041-8544-8EAD1C9A14F8}" srcOrd="1" destOrd="0" presId="urn:microsoft.com/office/officeart/2005/8/layout/orgChart1"/>
    <dgm:cxn modelId="{E86E8A3A-B3B8-0443-A205-BE68EF3F7226}" type="presOf" srcId="{CDCFE848-BF99-A747-BD4D-5A7192E58E2A}" destId="{C3BF4EE1-7BB2-A14C-93FE-9FEAAD357419}" srcOrd="0" destOrd="0" presId="urn:microsoft.com/office/officeart/2005/8/layout/orgChart1"/>
    <dgm:cxn modelId="{C16B1462-2439-D545-B867-6222737DC730}" type="presOf" srcId="{CDCFE848-BF99-A747-BD4D-5A7192E58E2A}" destId="{4279C006-2D47-5A44-B46A-383229780A44}" srcOrd="1" destOrd="0" presId="urn:microsoft.com/office/officeart/2005/8/layout/orgChart1"/>
    <dgm:cxn modelId="{D3325C45-A566-CD4A-81D6-90A85111E8D1}" type="presOf" srcId="{078B6423-F76A-2D46-A3EE-61A52BE6956A}" destId="{66D1C083-6F5C-3345-A767-602BF87C030A}" srcOrd="0" destOrd="0" presId="urn:microsoft.com/office/officeart/2005/8/layout/orgChart1"/>
    <dgm:cxn modelId="{4E9E9A45-9DAA-6A46-AAE1-7774180F3FF8}" type="presOf" srcId="{8A0FCB42-28A0-4341-8E9F-F9359750EA5D}" destId="{855B7B08-21B2-D640-96F5-856DDB8ED120}" srcOrd="0" destOrd="0" presId="urn:microsoft.com/office/officeart/2005/8/layout/orgChart1"/>
    <dgm:cxn modelId="{F4385247-42C9-2D41-B173-A84CF67E912C}" type="presOf" srcId="{4E4DDD59-1B8F-5245-9182-A10E4B6591C3}" destId="{1689004D-E362-5A42-AD14-A64D0104B394}" srcOrd="0" destOrd="0" presId="urn:microsoft.com/office/officeart/2005/8/layout/orgChart1"/>
    <dgm:cxn modelId="{8BAD0A6C-DDEE-094E-B455-9FE1A8029A3E}" type="presOf" srcId="{85B85CAD-C726-8343-9BC7-C6F79A1C59F7}" destId="{D87A73EA-6860-084A-B682-9C491BC85615}" srcOrd="0" destOrd="0" presId="urn:microsoft.com/office/officeart/2005/8/layout/orgChart1"/>
    <dgm:cxn modelId="{F1E9246E-CD15-6748-A0CD-B3D3218C7458}" srcId="{8A0FCB42-28A0-4341-8E9F-F9359750EA5D}" destId="{85B85CAD-C726-8343-9BC7-C6F79A1C59F7}" srcOrd="1" destOrd="0" parTransId="{34C71551-A1B0-1A4D-9ECE-AAA39E20745A}" sibTransId="{85D1FCCC-09F8-3342-A1C4-634A0CBD7F7F}"/>
    <dgm:cxn modelId="{ED58CB50-5811-D14F-8CC1-265DD92D55D6}" srcId="{7B08B852-4755-8840-A1DC-00FDD7DC15AF}" destId="{8A0FCB42-28A0-4341-8E9F-F9359750EA5D}" srcOrd="0" destOrd="0" parTransId="{26527024-71E5-024B-B106-B98446A2C01B}" sibTransId="{9F0AF80D-5D96-1841-BF3A-C60B3949D68B}"/>
    <dgm:cxn modelId="{447E8D97-DC46-D042-85B9-A956CEED2D5F}" srcId="{8A0FCB42-28A0-4341-8E9F-F9359750EA5D}" destId="{A51A2DF0-6F01-3C4E-9B52-A01EF0A99FBF}" srcOrd="0" destOrd="0" parTransId="{4E4DDD59-1B8F-5245-9182-A10E4B6591C3}" sibTransId="{6D071E39-D381-A245-8E73-9C4D27E58B24}"/>
    <dgm:cxn modelId="{7C2BB4C4-F450-594B-9D97-EAC3E869E042}" srcId="{8A0FCB42-28A0-4341-8E9F-F9359750EA5D}" destId="{CDCFE848-BF99-A747-BD4D-5A7192E58E2A}" srcOrd="2" destOrd="0" parTransId="{078B6423-F76A-2D46-A3EE-61A52BE6956A}" sibTransId="{AC429494-0548-5947-BA0E-AA4D2D881EC5}"/>
    <dgm:cxn modelId="{B858BBC6-0C04-0C4D-83A4-FDF158D26C3E}" type="presOf" srcId="{34C71551-A1B0-1A4D-9ECE-AAA39E20745A}" destId="{3C57E188-863E-9D40-A1E9-98C9B58BC7D7}" srcOrd="0" destOrd="0" presId="urn:microsoft.com/office/officeart/2005/8/layout/orgChart1"/>
    <dgm:cxn modelId="{7D88D8D7-8178-8B46-909F-24DD4476BE14}" type="presOf" srcId="{8A0FCB42-28A0-4341-8E9F-F9359750EA5D}" destId="{FFC6C35A-1B0E-C44A-8FF9-8A78A0408DDB}" srcOrd="1" destOrd="0" presId="urn:microsoft.com/office/officeart/2005/8/layout/orgChart1"/>
    <dgm:cxn modelId="{8242C51B-A3A8-4747-984B-90D07143E16D}" type="presParOf" srcId="{5BB695D7-E27A-7D40-9734-222DE1100039}" destId="{E58A5CEA-EE94-984E-B399-0EEF6C637850}" srcOrd="0" destOrd="0" presId="urn:microsoft.com/office/officeart/2005/8/layout/orgChart1"/>
    <dgm:cxn modelId="{C2ACE15D-4EA4-7E48-A2E8-0D07C1880697}" type="presParOf" srcId="{E58A5CEA-EE94-984E-B399-0EEF6C637850}" destId="{36FA1C91-2E1A-E440-B33F-74B66F215F03}" srcOrd="0" destOrd="0" presId="urn:microsoft.com/office/officeart/2005/8/layout/orgChart1"/>
    <dgm:cxn modelId="{F890333C-21CD-3242-A707-7512172F0512}" type="presParOf" srcId="{36FA1C91-2E1A-E440-B33F-74B66F215F03}" destId="{855B7B08-21B2-D640-96F5-856DDB8ED120}" srcOrd="0" destOrd="0" presId="urn:microsoft.com/office/officeart/2005/8/layout/orgChart1"/>
    <dgm:cxn modelId="{2FED2B1B-8BD7-8246-AE38-5B140849AF7D}" type="presParOf" srcId="{36FA1C91-2E1A-E440-B33F-74B66F215F03}" destId="{FFC6C35A-1B0E-C44A-8FF9-8A78A0408DDB}" srcOrd="1" destOrd="0" presId="urn:microsoft.com/office/officeart/2005/8/layout/orgChart1"/>
    <dgm:cxn modelId="{A3987AA1-7FE4-264F-A0D0-F00FA5C907B9}" type="presParOf" srcId="{E58A5CEA-EE94-984E-B399-0EEF6C637850}" destId="{A429303A-C730-E943-B898-196570684695}" srcOrd="1" destOrd="0" presId="urn:microsoft.com/office/officeart/2005/8/layout/orgChart1"/>
    <dgm:cxn modelId="{ED589CCD-056F-4746-8BE0-7BE73C5C7603}" type="presParOf" srcId="{A429303A-C730-E943-B898-196570684695}" destId="{1689004D-E362-5A42-AD14-A64D0104B394}" srcOrd="0" destOrd="0" presId="urn:microsoft.com/office/officeart/2005/8/layout/orgChart1"/>
    <dgm:cxn modelId="{90795AF6-8BA7-154B-BDB6-93DAA8D95CD2}" type="presParOf" srcId="{A429303A-C730-E943-B898-196570684695}" destId="{F270BD2F-BCD6-7F46-BAF7-66BAE493F3AB}" srcOrd="1" destOrd="0" presId="urn:microsoft.com/office/officeart/2005/8/layout/orgChart1"/>
    <dgm:cxn modelId="{7A58529E-7042-544A-B92D-3AA358617760}" type="presParOf" srcId="{F270BD2F-BCD6-7F46-BAF7-66BAE493F3AB}" destId="{295C11E4-9FC2-4146-A184-D1AC434102A0}" srcOrd="0" destOrd="0" presId="urn:microsoft.com/office/officeart/2005/8/layout/orgChart1"/>
    <dgm:cxn modelId="{0C19F315-A95D-F94B-98AC-41DD784191E8}" type="presParOf" srcId="{295C11E4-9FC2-4146-A184-D1AC434102A0}" destId="{C1E60C16-959E-364D-A7A4-C7BE12D8AF16}" srcOrd="0" destOrd="0" presId="urn:microsoft.com/office/officeart/2005/8/layout/orgChart1"/>
    <dgm:cxn modelId="{AF4B4FE6-1C81-CB44-A8EE-1C3C2584F271}" type="presParOf" srcId="{295C11E4-9FC2-4146-A184-D1AC434102A0}" destId="{69F81A77-DBCF-CC46-B0A2-9FD842E3E5A2}" srcOrd="1" destOrd="0" presId="urn:microsoft.com/office/officeart/2005/8/layout/orgChart1"/>
    <dgm:cxn modelId="{7954A8D5-8DA8-2F42-BB82-DFF3A5DC9C7B}" type="presParOf" srcId="{F270BD2F-BCD6-7F46-BAF7-66BAE493F3AB}" destId="{053CD3EF-13CF-464C-9336-9131E0347BB1}" srcOrd="1" destOrd="0" presId="urn:microsoft.com/office/officeart/2005/8/layout/orgChart1"/>
    <dgm:cxn modelId="{A1D2BB90-40DF-CA49-B4A7-4EA117AF6806}" type="presParOf" srcId="{F270BD2F-BCD6-7F46-BAF7-66BAE493F3AB}" destId="{5C6FEED0-A97D-C248-97D2-8AD8F0292D2E}" srcOrd="2" destOrd="0" presId="urn:microsoft.com/office/officeart/2005/8/layout/orgChart1"/>
    <dgm:cxn modelId="{E732CAC4-9DC9-4B4A-9414-F62992877D07}" type="presParOf" srcId="{A429303A-C730-E943-B898-196570684695}" destId="{3C57E188-863E-9D40-A1E9-98C9B58BC7D7}" srcOrd="2" destOrd="0" presId="urn:microsoft.com/office/officeart/2005/8/layout/orgChart1"/>
    <dgm:cxn modelId="{A6C0F601-8FB7-7549-9D32-FF704997B1A3}" type="presParOf" srcId="{A429303A-C730-E943-B898-196570684695}" destId="{3B5BFBB6-C768-2745-A1DD-D6D20A451DD4}" srcOrd="3" destOrd="0" presId="urn:microsoft.com/office/officeart/2005/8/layout/orgChart1"/>
    <dgm:cxn modelId="{71CB4FCE-3D1D-DC41-A30D-D48C30ECB9C7}" type="presParOf" srcId="{3B5BFBB6-C768-2745-A1DD-D6D20A451DD4}" destId="{1B00A774-C12C-0945-BEE3-447955C2BC69}" srcOrd="0" destOrd="0" presId="urn:microsoft.com/office/officeart/2005/8/layout/orgChart1"/>
    <dgm:cxn modelId="{FA9174CD-526D-1A44-8E91-F73647745BAB}" type="presParOf" srcId="{1B00A774-C12C-0945-BEE3-447955C2BC69}" destId="{D87A73EA-6860-084A-B682-9C491BC85615}" srcOrd="0" destOrd="0" presId="urn:microsoft.com/office/officeart/2005/8/layout/orgChart1"/>
    <dgm:cxn modelId="{6CC40CC6-DB48-F94D-80EF-1A8DC49B47D0}" type="presParOf" srcId="{1B00A774-C12C-0945-BEE3-447955C2BC69}" destId="{F111F4A3-33B9-C041-8544-8EAD1C9A14F8}" srcOrd="1" destOrd="0" presId="urn:microsoft.com/office/officeart/2005/8/layout/orgChart1"/>
    <dgm:cxn modelId="{50003DA3-6AA5-CA41-B2DB-05FEFE554E76}" type="presParOf" srcId="{3B5BFBB6-C768-2745-A1DD-D6D20A451DD4}" destId="{5D142A27-A443-C944-9C12-3F5B46B6CD83}" srcOrd="1" destOrd="0" presId="urn:microsoft.com/office/officeart/2005/8/layout/orgChart1"/>
    <dgm:cxn modelId="{43C75FE4-52E4-FF4C-9C71-F500D8D3ADC4}" type="presParOf" srcId="{3B5BFBB6-C768-2745-A1DD-D6D20A451DD4}" destId="{0FD0CDEE-581F-744B-8780-0264F6DBABB6}" srcOrd="2" destOrd="0" presId="urn:microsoft.com/office/officeart/2005/8/layout/orgChart1"/>
    <dgm:cxn modelId="{27B318BF-3B1F-0346-AFCF-9FBF59E626CD}" type="presParOf" srcId="{A429303A-C730-E943-B898-196570684695}" destId="{66D1C083-6F5C-3345-A767-602BF87C030A}" srcOrd="4" destOrd="0" presId="urn:microsoft.com/office/officeart/2005/8/layout/orgChart1"/>
    <dgm:cxn modelId="{3DF6F198-DD9E-7F41-8990-E7FBFA14D446}" type="presParOf" srcId="{A429303A-C730-E943-B898-196570684695}" destId="{9C72F1D7-BD9A-3748-AA66-84BA656AF592}" srcOrd="5" destOrd="0" presId="urn:microsoft.com/office/officeart/2005/8/layout/orgChart1"/>
    <dgm:cxn modelId="{B6DB59C4-969E-4C4C-BF93-51D1EF8292FC}" type="presParOf" srcId="{9C72F1D7-BD9A-3748-AA66-84BA656AF592}" destId="{01ADD067-45BD-6146-B5E0-B095F03E9E42}" srcOrd="0" destOrd="0" presId="urn:microsoft.com/office/officeart/2005/8/layout/orgChart1"/>
    <dgm:cxn modelId="{B4F03C77-C9A3-AC4A-90B6-061FA52C8FA5}" type="presParOf" srcId="{01ADD067-45BD-6146-B5E0-B095F03E9E42}" destId="{C3BF4EE1-7BB2-A14C-93FE-9FEAAD357419}" srcOrd="0" destOrd="0" presId="urn:microsoft.com/office/officeart/2005/8/layout/orgChart1"/>
    <dgm:cxn modelId="{D0F213A0-0437-C945-9882-BA073E4103B6}" type="presParOf" srcId="{01ADD067-45BD-6146-B5E0-B095F03E9E42}" destId="{4279C006-2D47-5A44-B46A-383229780A44}" srcOrd="1" destOrd="0" presId="urn:microsoft.com/office/officeart/2005/8/layout/orgChart1"/>
    <dgm:cxn modelId="{1DF7E8E8-796F-9444-9423-F3371DE88EDB}" type="presParOf" srcId="{9C72F1D7-BD9A-3748-AA66-84BA656AF592}" destId="{238FAC24-8673-E94E-97EC-7EDF03C14900}" srcOrd="1" destOrd="0" presId="urn:microsoft.com/office/officeart/2005/8/layout/orgChart1"/>
    <dgm:cxn modelId="{7D5A03C1-BD44-2C4C-88E3-AA4D454B83DE}" type="presParOf" srcId="{9C72F1D7-BD9A-3748-AA66-84BA656AF592}" destId="{DFFE430D-2299-2647-BB29-595457324A7A}" srcOrd="2" destOrd="0" presId="urn:microsoft.com/office/officeart/2005/8/layout/orgChart1"/>
    <dgm:cxn modelId="{3A4B7391-2B6F-984C-A936-C22BB423FD38}" type="presParOf" srcId="{E58A5CEA-EE94-984E-B399-0EEF6C637850}" destId="{D26AB435-13D7-EE40-97C4-73B807FDD7D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B77EC3-8598-402D-9C38-8B35CD4A9345}" type="doc">
      <dgm:prSet loTypeId="urn:microsoft.com/office/officeart/2005/8/layout/default" loCatId="list" qsTypeId="urn:microsoft.com/office/officeart/2005/8/quickstyle/simple1#2" qsCatId="simple" csTypeId="urn:microsoft.com/office/officeart/2005/8/colors/accent1_2#2" csCatId="accent1" phldr="0"/>
      <dgm:spPr/>
      <dgm:t>
        <a:bodyPr/>
        <a:lstStyle/>
        <a:p>
          <a:endParaRPr lang="en-US"/>
        </a:p>
      </dgm:t>
    </dgm:pt>
    <dgm:pt modelId="{6B726F32-962A-46F2-B0D1-4685F2639C55}" type="pres">
      <dgm:prSet presAssocID="{51B77EC3-8598-402D-9C38-8B35CD4A9345}" presName="diagram" presStyleCnt="0">
        <dgm:presLayoutVars>
          <dgm:dir/>
          <dgm:resizeHandles val="exact"/>
        </dgm:presLayoutVars>
      </dgm:prSet>
      <dgm:spPr/>
    </dgm:pt>
  </dgm:ptLst>
  <dgm:cxnLst>
    <dgm:cxn modelId="{7114FA27-FFD2-4A29-ADCD-933CBA6DD581}" type="presOf" srcId="{51B77EC3-8598-402D-9C38-8B35CD4A9345}" destId="{6B726F32-962A-46F2-B0D1-4685F2639C5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A40997-65AE-4EE7-8F60-D468B74C4F4A}" type="doc">
      <dgm:prSet loTypeId="urn:microsoft.com/office/officeart/2005/8/layout/radial3" loCatId="relationship" qsTypeId="urn:microsoft.com/office/officeart/2005/8/quickstyle/simple1#3" qsCatId="simple" csTypeId="urn:microsoft.com/office/officeart/2005/8/colors/colorful1#1" csCatId="colorful" phldr="1"/>
      <dgm:spPr/>
      <dgm:t>
        <a:bodyPr/>
        <a:lstStyle/>
        <a:p>
          <a:endParaRPr lang="en-CA"/>
        </a:p>
      </dgm:t>
    </dgm:pt>
    <dgm:pt modelId="{7DB64117-B4E5-43A7-A977-0091E7E3B3DE}">
      <dgm:prSet phldrT="[Text]"/>
      <dgm:spPr>
        <a:solidFill>
          <a:srgbClr val="0070C0">
            <a:alpha val="50000"/>
          </a:srgbClr>
        </a:solidFill>
      </dgm:spPr>
      <dgm:t>
        <a:bodyPr/>
        <a:lstStyle/>
        <a:p>
          <a:r>
            <a:rPr lang="en-CA" b="1" dirty="0"/>
            <a:t>Eparchy</a:t>
          </a:r>
        </a:p>
      </dgm:t>
    </dgm:pt>
    <dgm:pt modelId="{D4B69292-0AE1-4DF4-85E6-95C395529385}" type="parTrans" cxnId="{09C1D292-7021-4C9E-B57B-FBE5221D62CA}">
      <dgm:prSet/>
      <dgm:spPr/>
      <dgm:t>
        <a:bodyPr/>
        <a:lstStyle/>
        <a:p>
          <a:endParaRPr lang="en-CA"/>
        </a:p>
      </dgm:t>
    </dgm:pt>
    <dgm:pt modelId="{D3A64DC8-ECBC-42D7-B6E6-14EC658BBA8F}" type="sibTrans" cxnId="{09C1D292-7021-4C9E-B57B-FBE5221D62CA}">
      <dgm:prSet/>
      <dgm:spPr/>
      <dgm:t>
        <a:bodyPr/>
        <a:lstStyle/>
        <a:p>
          <a:endParaRPr lang="en-CA"/>
        </a:p>
      </dgm:t>
    </dgm:pt>
    <dgm:pt modelId="{F3701EFE-97D1-42B5-A16B-535B60F014A7}">
      <dgm:prSet phldrT="[Text]" custT="1"/>
      <dgm:spPr/>
      <dgm:t>
        <a:bodyPr/>
        <a:lstStyle/>
        <a:p>
          <a:r>
            <a:rPr lang="en-CA" sz="1600" b="1" dirty="0"/>
            <a:t>Parishes</a:t>
          </a:r>
        </a:p>
        <a:p>
          <a:r>
            <a:rPr lang="en-CA" sz="1600" b="1" dirty="0"/>
            <a:t>(rural)</a:t>
          </a:r>
        </a:p>
      </dgm:t>
    </dgm:pt>
    <dgm:pt modelId="{246033C2-E1DD-4FD6-A004-F714E99E9DF3}" type="parTrans" cxnId="{D749AFB5-CCC1-48D2-B9C8-8F9C17E88B07}">
      <dgm:prSet/>
      <dgm:spPr/>
      <dgm:t>
        <a:bodyPr/>
        <a:lstStyle/>
        <a:p>
          <a:endParaRPr lang="en-CA"/>
        </a:p>
      </dgm:t>
    </dgm:pt>
    <dgm:pt modelId="{2B5728B2-0689-48F0-93BC-02AB9B9FC0FE}" type="sibTrans" cxnId="{D749AFB5-CCC1-48D2-B9C8-8F9C17E88B07}">
      <dgm:prSet/>
      <dgm:spPr/>
      <dgm:t>
        <a:bodyPr/>
        <a:lstStyle/>
        <a:p>
          <a:endParaRPr lang="en-CA"/>
        </a:p>
      </dgm:t>
    </dgm:pt>
    <dgm:pt modelId="{AE844E0D-CFAC-4210-BEC6-121A8526A386}">
      <dgm:prSet phldrT="[Text]" custT="1"/>
      <dgm:spPr/>
      <dgm:t>
        <a:bodyPr/>
        <a:lstStyle/>
        <a:p>
          <a:r>
            <a:rPr lang="en-CA" sz="1600" b="1" dirty="0"/>
            <a:t>Parishes</a:t>
          </a:r>
        </a:p>
        <a:p>
          <a:r>
            <a:rPr lang="en-CA" sz="1600" b="1" dirty="0"/>
            <a:t>(urban small)</a:t>
          </a:r>
        </a:p>
      </dgm:t>
    </dgm:pt>
    <dgm:pt modelId="{21D20056-5157-4985-B5D5-2757B5E460D9}" type="parTrans" cxnId="{1E039916-BB54-4EEA-B292-6E54B43EC932}">
      <dgm:prSet/>
      <dgm:spPr/>
      <dgm:t>
        <a:bodyPr/>
        <a:lstStyle/>
        <a:p>
          <a:endParaRPr lang="en-CA"/>
        </a:p>
      </dgm:t>
    </dgm:pt>
    <dgm:pt modelId="{2B726718-8FF3-4261-AB42-1F2DCE599FEF}" type="sibTrans" cxnId="{1E039916-BB54-4EEA-B292-6E54B43EC932}">
      <dgm:prSet/>
      <dgm:spPr/>
      <dgm:t>
        <a:bodyPr/>
        <a:lstStyle/>
        <a:p>
          <a:endParaRPr lang="en-CA"/>
        </a:p>
      </dgm:t>
    </dgm:pt>
    <dgm:pt modelId="{0292DAEE-4E18-42A0-8D7B-72EF6D858EF2}">
      <dgm:prSet phldrT="[Text]" custT="1"/>
      <dgm:spPr/>
      <dgm:t>
        <a:bodyPr/>
        <a:lstStyle/>
        <a:p>
          <a:r>
            <a:rPr lang="en-CA" sz="1400" b="1" dirty="0"/>
            <a:t>Eparchial Organizations</a:t>
          </a:r>
        </a:p>
      </dgm:t>
    </dgm:pt>
    <dgm:pt modelId="{3727FD52-47B1-4FBE-AD35-7B2D23CD1B6D}" type="parTrans" cxnId="{B2026AB9-F6D7-4F12-B989-3CC299D4841B}">
      <dgm:prSet/>
      <dgm:spPr/>
      <dgm:t>
        <a:bodyPr/>
        <a:lstStyle/>
        <a:p>
          <a:endParaRPr lang="en-CA"/>
        </a:p>
      </dgm:t>
    </dgm:pt>
    <dgm:pt modelId="{DAE10CDD-8B44-4B31-A368-1E0CDEE809C7}" type="sibTrans" cxnId="{B2026AB9-F6D7-4F12-B989-3CC299D4841B}">
      <dgm:prSet/>
      <dgm:spPr/>
      <dgm:t>
        <a:bodyPr/>
        <a:lstStyle/>
        <a:p>
          <a:endParaRPr lang="en-CA"/>
        </a:p>
      </dgm:t>
    </dgm:pt>
    <dgm:pt modelId="{3CB0E97E-A03C-463A-B617-C612ADE46423}">
      <dgm:prSet phldrT="[Text]" custT="1"/>
      <dgm:spPr/>
      <dgm:t>
        <a:bodyPr/>
        <a:lstStyle/>
        <a:p>
          <a:r>
            <a:rPr lang="en-CA" sz="1600" b="1" dirty="0"/>
            <a:t>Parishes (urban large</a:t>
          </a:r>
        </a:p>
      </dgm:t>
    </dgm:pt>
    <dgm:pt modelId="{1812B4BA-48EC-4061-AA7C-3035339269AF}" type="parTrans" cxnId="{78D00E63-2189-4D59-8CEB-F0DFA8E277C4}">
      <dgm:prSet/>
      <dgm:spPr/>
      <dgm:t>
        <a:bodyPr/>
        <a:lstStyle/>
        <a:p>
          <a:endParaRPr lang="en-CA"/>
        </a:p>
      </dgm:t>
    </dgm:pt>
    <dgm:pt modelId="{80A2ABE5-D75E-4385-84F6-1AAAA4A8DF81}" type="sibTrans" cxnId="{78D00E63-2189-4D59-8CEB-F0DFA8E277C4}">
      <dgm:prSet/>
      <dgm:spPr/>
      <dgm:t>
        <a:bodyPr/>
        <a:lstStyle/>
        <a:p>
          <a:endParaRPr lang="en-CA"/>
        </a:p>
      </dgm:t>
    </dgm:pt>
    <dgm:pt modelId="{C128D56B-81F2-4AE4-A00D-4A3D5C0E0271}" type="pres">
      <dgm:prSet presAssocID="{20A40997-65AE-4EE7-8F60-D468B74C4F4A}" presName="composite" presStyleCnt="0">
        <dgm:presLayoutVars>
          <dgm:chMax val="1"/>
          <dgm:dir/>
          <dgm:resizeHandles val="exact"/>
        </dgm:presLayoutVars>
      </dgm:prSet>
      <dgm:spPr/>
    </dgm:pt>
    <dgm:pt modelId="{8786E2B0-2877-4B75-AC40-A41D2BCFE20C}" type="pres">
      <dgm:prSet presAssocID="{20A40997-65AE-4EE7-8F60-D468B74C4F4A}" presName="radial" presStyleCnt="0">
        <dgm:presLayoutVars>
          <dgm:animLvl val="ctr"/>
        </dgm:presLayoutVars>
      </dgm:prSet>
      <dgm:spPr/>
    </dgm:pt>
    <dgm:pt modelId="{BBB7CCAC-8922-428B-923F-02B0991CEC17}" type="pres">
      <dgm:prSet presAssocID="{7DB64117-B4E5-43A7-A977-0091E7E3B3DE}" presName="centerShape" presStyleLbl="vennNode1" presStyleIdx="0" presStyleCnt="5" custLinFactNeighborX="405" custLinFactNeighborY="-1246"/>
      <dgm:spPr/>
    </dgm:pt>
    <dgm:pt modelId="{26728D43-4E95-4452-A578-615A9011F2CE}" type="pres">
      <dgm:prSet presAssocID="{F3701EFE-97D1-42B5-A16B-535B60F014A7}" presName="node" presStyleLbl="vennNode1" presStyleIdx="1" presStyleCnt="5" custScaleX="116818" custScaleY="119861" custRadScaleRad="95977" custRadScaleInc="1808">
        <dgm:presLayoutVars>
          <dgm:bulletEnabled val="1"/>
        </dgm:presLayoutVars>
      </dgm:prSet>
      <dgm:spPr/>
    </dgm:pt>
    <dgm:pt modelId="{1DD5D5EB-3CD5-4FBC-9A22-DFA7D1874E66}" type="pres">
      <dgm:prSet presAssocID="{AE844E0D-CFAC-4210-BEC6-121A8526A386}" presName="node" presStyleLbl="vennNode1" presStyleIdx="2" presStyleCnt="5" custScaleX="124730" custScaleY="114509" custRadScaleRad="102435" custRadScaleInc="-1864">
        <dgm:presLayoutVars>
          <dgm:bulletEnabled val="1"/>
        </dgm:presLayoutVars>
      </dgm:prSet>
      <dgm:spPr/>
    </dgm:pt>
    <dgm:pt modelId="{E63B0496-6C4F-4E64-A3CF-62227659BC75}" type="pres">
      <dgm:prSet presAssocID="{0292DAEE-4E18-42A0-8D7B-72EF6D858EF2}" presName="node" presStyleLbl="vennNode1" presStyleIdx="3" presStyleCnt="5" custScaleX="147932" custScaleY="117418" custRadScaleRad="94553" custRadScaleInc="-612">
        <dgm:presLayoutVars>
          <dgm:bulletEnabled val="1"/>
        </dgm:presLayoutVars>
      </dgm:prSet>
      <dgm:spPr/>
    </dgm:pt>
    <dgm:pt modelId="{0B2A5DAC-875C-4DA2-B801-ADA71CEE7FE9}" type="pres">
      <dgm:prSet presAssocID="{3CB0E97E-A03C-463A-B617-C612ADE46423}" presName="node" presStyleLbl="vennNode1" presStyleIdx="4" presStyleCnt="5" custScaleX="126951" custScaleY="110947" custRadScaleRad="98532" custRadScaleInc="303">
        <dgm:presLayoutVars>
          <dgm:bulletEnabled val="1"/>
        </dgm:presLayoutVars>
      </dgm:prSet>
      <dgm:spPr/>
    </dgm:pt>
  </dgm:ptLst>
  <dgm:cxnLst>
    <dgm:cxn modelId="{1E039916-BB54-4EEA-B292-6E54B43EC932}" srcId="{7DB64117-B4E5-43A7-A977-0091E7E3B3DE}" destId="{AE844E0D-CFAC-4210-BEC6-121A8526A386}" srcOrd="1" destOrd="0" parTransId="{21D20056-5157-4985-B5D5-2757B5E460D9}" sibTransId="{2B726718-8FF3-4261-AB42-1F2DCE599FEF}"/>
    <dgm:cxn modelId="{B325832F-C6EE-40A1-8E6A-2CE633824CB5}" type="presOf" srcId="{7DB64117-B4E5-43A7-A977-0091E7E3B3DE}" destId="{BBB7CCAC-8922-428B-923F-02B0991CEC17}" srcOrd="0" destOrd="0" presId="urn:microsoft.com/office/officeart/2005/8/layout/radial3"/>
    <dgm:cxn modelId="{E9E82A5B-E70E-474A-9E12-D000A5B3D5B7}" type="presOf" srcId="{AE844E0D-CFAC-4210-BEC6-121A8526A386}" destId="{1DD5D5EB-3CD5-4FBC-9A22-DFA7D1874E66}" srcOrd="0" destOrd="0" presId="urn:microsoft.com/office/officeart/2005/8/layout/radial3"/>
    <dgm:cxn modelId="{78D00E63-2189-4D59-8CEB-F0DFA8E277C4}" srcId="{7DB64117-B4E5-43A7-A977-0091E7E3B3DE}" destId="{3CB0E97E-A03C-463A-B617-C612ADE46423}" srcOrd="3" destOrd="0" parTransId="{1812B4BA-48EC-4061-AA7C-3035339269AF}" sibTransId="{80A2ABE5-D75E-4385-84F6-1AAAA4A8DF81}"/>
    <dgm:cxn modelId="{AA547848-C1C2-4598-BAED-33CBD1E043A2}" type="presOf" srcId="{20A40997-65AE-4EE7-8F60-D468B74C4F4A}" destId="{C128D56B-81F2-4AE4-A00D-4A3D5C0E0271}" srcOrd="0" destOrd="0" presId="urn:microsoft.com/office/officeart/2005/8/layout/radial3"/>
    <dgm:cxn modelId="{C285C172-9F66-4113-B005-F3E2BDDBC03F}" type="presOf" srcId="{F3701EFE-97D1-42B5-A16B-535B60F014A7}" destId="{26728D43-4E95-4452-A578-615A9011F2CE}" srcOrd="0" destOrd="0" presId="urn:microsoft.com/office/officeart/2005/8/layout/radial3"/>
    <dgm:cxn modelId="{09C1D292-7021-4C9E-B57B-FBE5221D62CA}" srcId="{20A40997-65AE-4EE7-8F60-D468B74C4F4A}" destId="{7DB64117-B4E5-43A7-A977-0091E7E3B3DE}" srcOrd="0" destOrd="0" parTransId="{D4B69292-0AE1-4DF4-85E6-95C395529385}" sibTransId="{D3A64DC8-ECBC-42D7-B6E6-14EC658BBA8F}"/>
    <dgm:cxn modelId="{B6AAD2AE-BC29-4220-B6BA-FC942CF5EE5D}" type="presOf" srcId="{3CB0E97E-A03C-463A-B617-C612ADE46423}" destId="{0B2A5DAC-875C-4DA2-B801-ADA71CEE7FE9}" srcOrd="0" destOrd="0" presId="urn:microsoft.com/office/officeart/2005/8/layout/radial3"/>
    <dgm:cxn modelId="{D749AFB5-CCC1-48D2-B9C8-8F9C17E88B07}" srcId="{7DB64117-B4E5-43A7-A977-0091E7E3B3DE}" destId="{F3701EFE-97D1-42B5-A16B-535B60F014A7}" srcOrd="0" destOrd="0" parTransId="{246033C2-E1DD-4FD6-A004-F714E99E9DF3}" sibTransId="{2B5728B2-0689-48F0-93BC-02AB9B9FC0FE}"/>
    <dgm:cxn modelId="{B2026AB9-F6D7-4F12-B989-3CC299D4841B}" srcId="{7DB64117-B4E5-43A7-A977-0091E7E3B3DE}" destId="{0292DAEE-4E18-42A0-8D7B-72EF6D858EF2}" srcOrd="2" destOrd="0" parTransId="{3727FD52-47B1-4FBE-AD35-7B2D23CD1B6D}" sibTransId="{DAE10CDD-8B44-4B31-A368-1E0CDEE809C7}"/>
    <dgm:cxn modelId="{34E6EDCE-9B25-4DEF-A99D-04CA95307520}" type="presOf" srcId="{0292DAEE-4E18-42A0-8D7B-72EF6D858EF2}" destId="{E63B0496-6C4F-4E64-A3CF-62227659BC75}" srcOrd="0" destOrd="0" presId="urn:microsoft.com/office/officeart/2005/8/layout/radial3"/>
    <dgm:cxn modelId="{6DEE899F-EC87-4E5A-80CC-E43630A9E1DE}" type="presParOf" srcId="{C128D56B-81F2-4AE4-A00D-4A3D5C0E0271}" destId="{8786E2B0-2877-4B75-AC40-A41D2BCFE20C}" srcOrd="0" destOrd="0" presId="urn:microsoft.com/office/officeart/2005/8/layout/radial3"/>
    <dgm:cxn modelId="{E97A9C96-CB1F-4E2F-B7F4-EB8C39B96027}" type="presParOf" srcId="{8786E2B0-2877-4B75-AC40-A41D2BCFE20C}" destId="{BBB7CCAC-8922-428B-923F-02B0991CEC17}" srcOrd="0" destOrd="0" presId="urn:microsoft.com/office/officeart/2005/8/layout/radial3"/>
    <dgm:cxn modelId="{5B21D58D-AE0F-4879-832D-891E73FC88E3}" type="presParOf" srcId="{8786E2B0-2877-4B75-AC40-A41D2BCFE20C}" destId="{26728D43-4E95-4452-A578-615A9011F2CE}" srcOrd="1" destOrd="0" presId="urn:microsoft.com/office/officeart/2005/8/layout/radial3"/>
    <dgm:cxn modelId="{BDCC183B-7F13-4677-8462-597F45E7108A}" type="presParOf" srcId="{8786E2B0-2877-4B75-AC40-A41D2BCFE20C}" destId="{1DD5D5EB-3CD5-4FBC-9A22-DFA7D1874E66}" srcOrd="2" destOrd="0" presId="urn:microsoft.com/office/officeart/2005/8/layout/radial3"/>
    <dgm:cxn modelId="{0562277A-8642-4EB9-91AA-1A467F0DB419}" type="presParOf" srcId="{8786E2B0-2877-4B75-AC40-A41D2BCFE20C}" destId="{E63B0496-6C4F-4E64-A3CF-62227659BC75}" srcOrd="3" destOrd="0" presId="urn:microsoft.com/office/officeart/2005/8/layout/radial3"/>
    <dgm:cxn modelId="{B04C3A07-4D69-49EB-AFA2-53D9265EFC92}" type="presParOf" srcId="{8786E2B0-2877-4B75-AC40-A41D2BCFE20C}" destId="{0B2A5DAC-875C-4DA2-B801-ADA71CEE7FE9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94BD87-E188-444A-916C-887DCDD5F9B0}" type="doc">
      <dgm:prSet loTypeId="urn:microsoft.com/office/officeart/2005/8/layout/cycle8" loCatId="cycle" qsTypeId="urn:microsoft.com/office/officeart/2005/8/quickstyle/simple1#4" qsCatId="simple" csTypeId="urn:microsoft.com/office/officeart/2005/8/colors/accent1_2#3" csCatId="accent1" phldr="1"/>
      <dgm:spPr/>
    </dgm:pt>
    <dgm:pt modelId="{C9871A2B-1C92-436D-8741-4C72F71758C3}">
      <dgm:prSet phldrT="[Text]"/>
      <dgm:spPr/>
      <dgm:t>
        <a:bodyPr/>
        <a:lstStyle/>
        <a:p>
          <a:r>
            <a:rPr lang="en-US" dirty="0"/>
            <a:t>Record &amp; Monitor</a:t>
          </a:r>
        </a:p>
      </dgm:t>
    </dgm:pt>
    <dgm:pt modelId="{3D204AFF-2FDB-44EF-859B-C8337488C084}" type="parTrans" cxnId="{C35E22FE-A602-4103-9284-53F8273CA406}">
      <dgm:prSet/>
      <dgm:spPr/>
      <dgm:t>
        <a:bodyPr/>
        <a:lstStyle/>
        <a:p>
          <a:endParaRPr lang="en-US"/>
        </a:p>
      </dgm:t>
    </dgm:pt>
    <dgm:pt modelId="{499DFC3E-D798-4B83-A30F-9D085E9DAB5F}" type="sibTrans" cxnId="{C35E22FE-A602-4103-9284-53F8273CA406}">
      <dgm:prSet/>
      <dgm:spPr/>
      <dgm:t>
        <a:bodyPr/>
        <a:lstStyle/>
        <a:p>
          <a:endParaRPr lang="en-US"/>
        </a:p>
      </dgm:t>
    </dgm:pt>
    <dgm:pt modelId="{5AB9A73C-417C-4C01-BAD6-DAE0B75AEC4E}">
      <dgm:prSet phldrT="[Text]"/>
      <dgm:spPr/>
      <dgm:t>
        <a:bodyPr/>
        <a:lstStyle/>
        <a:p>
          <a:r>
            <a:rPr lang="en-US" dirty="0"/>
            <a:t>Report &amp; Analyze</a:t>
          </a:r>
        </a:p>
      </dgm:t>
    </dgm:pt>
    <dgm:pt modelId="{17D23B62-2EEB-44DB-8042-8384F2703428}" type="parTrans" cxnId="{CC15325A-5088-43DA-B1DC-6D2709CF0F3D}">
      <dgm:prSet/>
      <dgm:spPr/>
      <dgm:t>
        <a:bodyPr/>
        <a:lstStyle/>
        <a:p>
          <a:endParaRPr lang="en-US"/>
        </a:p>
      </dgm:t>
    </dgm:pt>
    <dgm:pt modelId="{43B0CD15-848E-4179-AA6F-9816BEAE0A33}" type="sibTrans" cxnId="{CC15325A-5088-43DA-B1DC-6D2709CF0F3D}">
      <dgm:prSet/>
      <dgm:spPr/>
      <dgm:t>
        <a:bodyPr/>
        <a:lstStyle/>
        <a:p>
          <a:endParaRPr lang="en-US"/>
        </a:p>
      </dgm:t>
    </dgm:pt>
    <dgm:pt modelId="{90C8B4FC-997C-4AC0-B465-302EE63AD394}">
      <dgm:prSet phldrT="[Text]"/>
      <dgm:spPr/>
      <dgm:t>
        <a:bodyPr/>
        <a:lstStyle/>
        <a:p>
          <a:r>
            <a:rPr lang="en-US" dirty="0"/>
            <a:t>Plan</a:t>
          </a:r>
        </a:p>
      </dgm:t>
    </dgm:pt>
    <dgm:pt modelId="{1F9E16C5-4C10-43B2-B4D6-A1EBF40B9265}" type="parTrans" cxnId="{20C4CF76-E217-4C83-853B-5FD4EA6C3211}">
      <dgm:prSet/>
      <dgm:spPr/>
      <dgm:t>
        <a:bodyPr/>
        <a:lstStyle/>
        <a:p>
          <a:endParaRPr lang="en-US"/>
        </a:p>
      </dgm:t>
    </dgm:pt>
    <dgm:pt modelId="{E93AD365-EFA8-4C4D-9783-28164889E30A}" type="sibTrans" cxnId="{20C4CF76-E217-4C83-853B-5FD4EA6C3211}">
      <dgm:prSet/>
      <dgm:spPr/>
      <dgm:t>
        <a:bodyPr/>
        <a:lstStyle/>
        <a:p>
          <a:endParaRPr lang="en-US"/>
        </a:p>
      </dgm:t>
    </dgm:pt>
    <dgm:pt modelId="{740B1978-084B-4421-A0D1-16A89B15A2FC}" type="pres">
      <dgm:prSet presAssocID="{5C94BD87-E188-444A-916C-887DCDD5F9B0}" presName="compositeShape" presStyleCnt="0">
        <dgm:presLayoutVars>
          <dgm:chMax val="7"/>
          <dgm:dir/>
          <dgm:resizeHandles val="exact"/>
        </dgm:presLayoutVars>
      </dgm:prSet>
      <dgm:spPr/>
    </dgm:pt>
    <dgm:pt modelId="{C45EA0C6-54E6-450C-BB8E-A6FD66776AB6}" type="pres">
      <dgm:prSet presAssocID="{5C94BD87-E188-444A-916C-887DCDD5F9B0}" presName="wedge1" presStyleLbl="node1" presStyleIdx="0" presStyleCnt="3"/>
      <dgm:spPr/>
    </dgm:pt>
    <dgm:pt modelId="{371C91BF-F048-4CFE-9F75-9107108C49A7}" type="pres">
      <dgm:prSet presAssocID="{5C94BD87-E188-444A-916C-887DCDD5F9B0}" presName="dummy1a" presStyleCnt="0"/>
      <dgm:spPr/>
    </dgm:pt>
    <dgm:pt modelId="{277EBCAD-38AC-4804-AC19-7A1D3388AD9C}" type="pres">
      <dgm:prSet presAssocID="{5C94BD87-E188-444A-916C-887DCDD5F9B0}" presName="dummy1b" presStyleCnt="0"/>
      <dgm:spPr/>
    </dgm:pt>
    <dgm:pt modelId="{1DD6254D-E064-4CDE-806C-471D6CE7ED26}" type="pres">
      <dgm:prSet presAssocID="{5C94BD87-E188-444A-916C-887DCDD5F9B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898FDF5-342D-4C5B-8DFA-85E38B203AD6}" type="pres">
      <dgm:prSet presAssocID="{5C94BD87-E188-444A-916C-887DCDD5F9B0}" presName="wedge2" presStyleLbl="node1" presStyleIdx="1" presStyleCnt="3"/>
      <dgm:spPr/>
    </dgm:pt>
    <dgm:pt modelId="{BB719FE1-0A86-4834-B94A-6FA5FB23BCF2}" type="pres">
      <dgm:prSet presAssocID="{5C94BD87-E188-444A-916C-887DCDD5F9B0}" presName="dummy2a" presStyleCnt="0"/>
      <dgm:spPr/>
    </dgm:pt>
    <dgm:pt modelId="{D2BAACD7-9F70-4380-BC3F-C4A8B9BCEB10}" type="pres">
      <dgm:prSet presAssocID="{5C94BD87-E188-444A-916C-887DCDD5F9B0}" presName="dummy2b" presStyleCnt="0"/>
      <dgm:spPr/>
    </dgm:pt>
    <dgm:pt modelId="{DA66555E-FE2D-4B07-85A2-37403B0CAEE3}" type="pres">
      <dgm:prSet presAssocID="{5C94BD87-E188-444A-916C-887DCDD5F9B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D71C35EB-B19B-4713-9361-8494ED384321}" type="pres">
      <dgm:prSet presAssocID="{5C94BD87-E188-444A-916C-887DCDD5F9B0}" presName="wedge3" presStyleLbl="node1" presStyleIdx="2" presStyleCnt="3"/>
      <dgm:spPr/>
    </dgm:pt>
    <dgm:pt modelId="{0039CD9E-0DE7-4028-831B-ADAB748ECD89}" type="pres">
      <dgm:prSet presAssocID="{5C94BD87-E188-444A-916C-887DCDD5F9B0}" presName="dummy3a" presStyleCnt="0"/>
      <dgm:spPr/>
    </dgm:pt>
    <dgm:pt modelId="{E8ADC56C-A844-4876-BF59-9A5EE4D8912C}" type="pres">
      <dgm:prSet presAssocID="{5C94BD87-E188-444A-916C-887DCDD5F9B0}" presName="dummy3b" presStyleCnt="0"/>
      <dgm:spPr/>
    </dgm:pt>
    <dgm:pt modelId="{5102EADF-4E41-458B-AED6-7E73EC293C8A}" type="pres">
      <dgm:prSet presAssocID="{5C94BD87-E188-444A-916C-887DCDD5F9B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F4678DBD-AA4A-4430-850E-ECC7FEFC05CC}" type="pres">
      <dgm:prSet presAssocID="{499DFC3E-D798-4B83-A30F-9D085E9DAB5F}" presName="arrowWedge1" presStyleLbl="fgSibTrans2D1" presStyleIdx="0" presStyleCnt="3"/>
      <dgm:spPr/>
    </dgm:pt>
    <dgm:pt modelId="{E14B667C-D467-4FFB-A658-A89B07971A0B}" type="pres">
      <dgm:prSet presAssocID="{43B0CD15-848E-4179-AA6F-9816BEAE0A33}" presName="arrowWedge2" presStyleLbl="fgSibTrans2D1" presStyleIdx="1" presStyleCnt="3"/>
      <dgm:spPr/>
    </dgm:pt>
    <dgm:pt modelId="{74F5DEE3-5D31-430D-8D51-9251093D0D86}" type="pres">
      <dgm:prSet presAssocID="{E93AD365-EFA8-4C4D-9783-28164889E30A}" presName="arrowWedge3" presStyleLbl="fgSibTrans2D1" presStyleIdx="2" presStyleCnt="3"/>
      <dgm:spPr/>
    </dgm:pt>
  </dgm:ptLst>
  <dgm:cxnLst>
    <dgm:cxn modelId="{B44EDC09-2EB6-4EEB-A064-989E0D68EB33}" type="presOf" srcId="{C9871A2B-1C92-436D-8741-4C72F71758C3}" destId="{1DD6254D-E064-4CDE-806C-471D6CE7ED26}" srcOrd="1" destOrd="0" presId="urn:microsoft.com/office/officeart/2005/8/layout/cycle8"/>
    <dgm:cxn modelId="{E3D85931-0015-4A17-A2A2-FC6D5F96C3BF}" type="presOf" srcId="{90C8B4FC-997C-4AC0-B465-302EE63AD394}" destId="{D71C35EB-B19B-4713-9361-8494ED384321}" srcOrd="0" destOrd="0" presId="urn:microsoft.com/office/officeart/2005/8/layout/cycle8"/>
    <dgm:cxn modelId="{75868537-8F49-48C0-89FB-C2E8EDD7C3F2}" type="presOf" srcId="{5AB9A73C-417C-4C01-BAD6-DAE0B75AEC4E}" destId="{9898FDF5-342D-4C5B-8DFA-85E38B203AD6}" srcOrd="0" destOrd="0" presId="urn:microsoft.com/office/officeart/2005/8/layout/cycle8"/>
    <dgm:cxn modelId="{20C4CF76-E217-4C83-853B-5FD4EA6C3211}" srcId="{5C94BD87-E188-444A-916C-887DCDD5F9B0}" destId="{90C8B4FC-997C-4AC0-B465-302EE63AD394}" srcOrd="2" destOrd="0" parTransId="{1F9E16C5-4C10-43B2-B4D6-A1EBF40B9265}" sibTransId="{E93AD365-EFA8-4C4D-9783-28164889E30A}"/>
    <dgm:cxn modelId="{037C3777-AA3B-44A5-B8E5-9F13394A3F2A}" type="presOf" srcId="{C9871A2B-1C92-436D-8741-4C72F71758C3}" destId="{C45EA0C6-54E6-450C-BB8E-A6FD66776AB6}" srcOrd="0" destOrd="0" presId="urn:microsoft.com/office/officeart/2005/8/layout/cycle8"/>
    <dgm:cxn modelId="{CC15325A-5088-43DA-B1DC-6D2709CF0F3D}" srcId="{5C94BD87-E188-444A-916C-887DCDD5F9B0}" destId="{5AB9A73C-417C-4C01-BAD6-DAE0B75AEC4E}" srcOrd="1" destOrd="0" parTransId="{17D23B62-2EEB-44DB-8042-8384F2703428}" sibTransId="{43B0CD15-848E-4179-AA6F-9816BEAE0A33}"/>
    <dgm:cxn modelId="{4FECB294-3B62-4824-8F37-7794DC5EDE8D}" type="presOf" srcId="{90C8B4FC-997C-4AC0-B465-302EE63AD394}" destId="{5102EADF-4E41-458B-AED6-7E73EC293C8A}" srcOrd="1" destOrd="0" presId="urn:microsoft.com/office/officeart/2005/8/layout/cycle8"/>
    <dgm:cxn modelId="{3A865AD2-FE1A-4ECC-9F00-CCE378FDC204}" type="presOf" srcId="{5C94BD87-E188-444A-916C-887DCDD5F9B0}" destId="{740B1978-084B-4421-A0D1-16A89B15A2FC}" srcOrd="0" destOrd="0" presId="urn:microsoft.com/office/officeart/2005/8/layout/cycle8"/>
    <dgm:cxn modelId="{74AA81D5-47AE-4338-AAF4-A37A74906CC8}" type="presOf" srcId="{5AB9A73C-417C-4C01-BAD6-DAE0B75AEC4E}" destId="{DA66555E-FE2D-4B07-85A2-37403B0CAEE3}" srcOrd="1" destOrd="0" presId="urn:microsoft.com/office/officeart/2005/8/layout/cycle8"/>
    <dgm:cxn modelId="{C35E22FE-A602-4103-9284-53F8273CA406}" srcId="{5C94BD87-E188-444A-916C-887DCDD5F9B0}" destId="{C9871A2B-1C92-436D-8741-4C72F71758C3}" srcOrd="0" destOrd="0" parTransId="{3D204AFF-2FDB-44EF-859B-C8337488C084}" sibTransId="{499DFC3E-D798-4B83-A30F-9D085E9DAB5F}"/>
    <dgm:cxn modelId="{2D69F407-A3DE-4038-BED7-59DBCD94244F}" type="presParOf" srcId="{740B1978-084B-4421-A0D1-16A89B15A2FC}" destId="{C45EA0C6-54E6-450C-BB8E-A6FD66776AB6}" srcOrd="0" destOrd="0" presId="urn:microsoft.com/office/officeart/2005/8/layout/cycle8"/>
    <dgm:cxn modelId="{117D2185-E0F3-4C96-A2E8-417B7C8FD535}" type="presParOf" srcId="{740B1978-084B-4421-A0D1-16A89B15A2FC}" destId="{371C91BF-F048-4CFE-9F75-9107108C49A7}" srcOrd="1" destOrd="0" presId="urn:microsoft.com/office/officeart/2005/8/layout/cycle8"/>
    <dgm:cxn modelId="{CECA8A2B-E254-4952-8DF9-E9809ED78C38}" type="presParOf" srcId="{740B1978-084B-4421-A0D1-16A89B15A2FC}" destId="{277EBCAD-38AC-4804-AC19-7A1D3388AD9C}" srcOrd="2" destOrd="0" presId="urn:microsoft.com/office/officeart/2005/8/layout/cycle8"/>
    <dgm:cxn modelId="{11BA3A7A-C081-4CFA-9C40-BF38902169F3}" type="presParOf" srcId="{740B1978-084B-4421-A0D1-16A89B15A2FC}" destId="{1DD6254D-E064-4CDE-806C-471D6CE7ED26}" srcOrd="3" destOrd="0" presId="urn:microsoft.com/office/officeart/2005/8/layout/cycle8"/>
    <dgm:cxn modelId="{4FD17D7F-79AF-4A02-929A-B710E557DB9A}" type="presParOf" srcId="{740B1978-084B-4421-A0D1-16A89B15A2FC}" destId="{9898FDF5-342D-4C5B-8DFA-85E38B203AD6}" srcOrd="4" destOrd="0" presId="urn:microsoft.com/office/officeart/2005/8/layout/cycle8"/>
    <dgm:cxn modelId="{6F787E41-E88F-4D0F-B960-FE8812629AB8}" type="presParOf" srcId="{740B1978-084B-4421-A0D1-16A89B15A2FC}" destId="{BB719FE1-0A86-4834-B94A-6FA5FB23BCF2}" srcOrd="5" destOrd="0" presId="urn:microsoft.com/office/officeart/2005/8/layout/cycle8"/>
    <dgm:cxn modelId="{AAE212E4-BD65-45FB-95E2-518528B749F2}" type="presParOf" srcId="{740B1978-084B-4421-A0D1-16A89B15A2FC}" destId="{D2BAACD7-9F70-4380-BC3F-C4A8B9BCEB10}" srcOrd="6" destOrd="0" presId="urn:microsoft.com/office/officeart/2005/8/layout/cycle8"/>
    <dgm:cxn modelId="{652F6BB8-A853-4B88-BBA3-DA3D40D16B08}" type="presParOf" srcId="{740B1978-084B-4421-A0D1-16A89B15A2FC}" destId="{DA66555E-FE2D-4B07-85A2-37403B0CAEE3}" srcOrd="7" destOrd="0" presId="urn:microsoft.com/office/officeart/2005/8/layout/cycle8"/>
    <dgm:cxn modelId="{7B570945-8432-4D2F-A2B2-25D7354EF2B6}" type="presParOf" srcId="{740B1978-084B-4421-A0D1-16A89B15A2FC}" destId="{D71C35EB-B19B-4713-9361-8494ED384321}" srcOrd="8" destOrd="0" presId="urn:microsoft.com/office/officeart/2005/8/layout/cycle8"/>
    <dgm:cxn modelId="{0BB922F7-1EBA-403A-9FE6-A5B8A3587048}" type="presParOf" srcId="{740B1978-084B-4421-A0D1-16A89B15A2FC}" destId="{0039CD9E-0DE7-4028-831B-ADAB748ECD89}" srcOrd="9" destOrd="0" presId="urn:microsoft.com/office/officeart/2005/8/layout/cycle8"/>
    <dgm:cxn modelId="{8A0CF15C-5432-477C-A4DB-F531E47EF8DE}" type="presParOf" srcId="{740B1978-084B-4421-A0D1-16A89B15A2FC}" destId="{E8ADC56C-A844-4876-BF59-9A5EE4D8912C}" srcOrd="10" destOrd="0" presId="urn:microsoft.com/office/officeart/2005/8/layout/cycle8"/>
    <dgm:cxn modelId="{0A1A4B39-97CB-46C7-B6DA-65D8704F99C2}" type="presParOf" srcId="{740B1978-084B-4421-A0D1-16A89B15A2FC}" destId="{5102EADF-4E41-458B-AED6-7E73EC293C8A}" srcOrd="11" destOrd="0" presId="urn:microsoft.com/office/officeart/2005/8/layout/cycle8"/>
    <dgm:cxn modelId="{7DE53E36-B784-441E-A0B8-9F9B5809D14A}" type="presParOf" srcId="{740B1978-084B-4421-A0D1-16A89B15A2FC}" destId="{F4678DBD-AA4A-4430-850E-ECC7FEFC05CC}" srcOrd="12" destOrd="0" presId="urn:microsoft.com/office/officeart/2005/8/layout/cycle8"/>
    <dgm:cxn modelId="{87D78919-3778-411C-81C5-B99146ACB526}" type="presParOf" srcId="{740B1978-084B-4421-A0D1-16A89B15A2FC}" destId="{E14B667C-D467-4FFB-A658-A89B07971A0B}" srcOrd="13" destOrd="0" presId="urn:microsoft.com/office/officeart/2005/8/layout/cycle8"/>
    <dgm:cxn modelId="{3C9D4F62-A426-43AC-AEDD-0F907A867B7E}" type="presParOf" srcId="{740B1978-084B-4421-A0D1-16A89B15A2FC}" destId="{74F5DEE3-5D31-430D-8D51-9251093D0D86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1C083-6F5C-3345-A767-602BF87C030A}">
      <dsp:nvSpPr>
        <dsp:cNvPr id="0" name=""/>
        <dsp:cNvSpPr/>
      </dsp:nvSpPr>
      <dsp:spPr>
        <a:xfrm>
          <a:off x="4181502" y="1321494"/>
          <a:ext cx="2958443" cy="513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724"/>
              </a:lnTo>
              <a:lnTo>
                <a:pt x="2958443" y="256724"/>
              </a:lnTo>
              <a:lnTo>
                <a:pt x="2958443" y="51344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57E188-863E-9D40-A1E9-98C9B58BC7D7}">
      <dsp:nvSpPr>
        <dsp:cNvPr id="0" name=""/>
        <dsp:cNvSpPr/>
      </dsp:nvSpPr>
      <dsp:spPr>
        <a:xfrm>
          <a:off x="4135782" y="1321494"/>
          <a:ext cx="91440" cy="5134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344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89004D-E362-5A42-AD14-A64D0104B394}">
      <dsp:nvSpPr>
        <dsp:cNvPr id="0" name=""/>
        <dsp:cNvSpPr/>
      </dsp:nvSpPr>
      <dsp:spPr>
        <a:xfrm>
          <a:off x="1223058" y="1321494"/>
          <a:ext cx="2958443" cy="513448"/>
        </a:xfrm>
        <a:custGeom>
          <a:avLst/>
          <a:gdLst/>
          <a:ahLst/>
          <a:cxnLst/>
          <a:rect l="0" t="0" r="0" b="0"/>
          <a:pathLst>
            <a:path>
              <a:moveTo>
                <a:pt x="2958443" y="0"/>
              </a:moveTo>
              <a:lnTo>
                <a:pt x="2958443" y="256724"/>
              </a:lnTo>
              <a:lnTo>
                <a:pt x="0" y="256724"/>
              </a:lnTo>
              <a:lnTo>
                <a:pt x="0" y="51344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5B7B08-21B2-D640-96F5-856DDB8ED120}">
      <dsp:nvSpPr>
        <dsp:cNvPr id="0" name=""/>
        <dsp:cNvSpPr/>
      </dsp:nvSpPr>
      <dsp:spPr>
        <a:xfrm>
          <a:off x="2959004" y="98997"/>
          <a:ext cx="2444994" cy="1222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PARISH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PASTOR</a:t>
          </a:r>
        </a:p>
      </dsp:txBody>
      <dsp:txXfrm>
        <a:off x="2959004" y="98997"/>
        <a:ext cx="2444994" cy="1222497"/>
      </dsp:txXfrm>
    </dsp:sp>
    <dsp:sp modelId="{C1E60C16-959E-364D-A7A4-C7BE12D8AF16}">
      <dsp:nvSpPr>
        <dsp:cNvPr id="0" name=""/>
        <dsp:cNvSpPr/>
      </dsp:nvSpPr>
      <dsp:spPr>
        <a:xfrm>
          <a:off x="561" y="1834943"/>
          <a:ext cx="2444994" cy="1222497"/>
        </a:xfrm>
        <a:prstGeom prst="rect">
          <a:avLst/>
        </a:prstGeom>
        <a:solidFill>
          <a:schemeClr val="accent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Pastoral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Council</a:t>
          </a:r>
        </a:p>
      </dsp:txBody>
      <dsp:txXfrm>
        <a:off x="561" y="1834943"/>
        <a:ext cx="2444994" cy="1222497"/>
      </dsp:txXfrm>
    </dsp:sp>
    <dsp:sp modelId="{D87A73EA-6860-084A-B682-9C491BC85615}">
      <dsp:nvSpPr>
        <dsp:cNvPr id="0" name=""/>
        <dsp:cNvSpPr/>
      </dsp:nvSpPr>
      <dsp:spPr>
        <a:xfrm>
          <a:off x="2959004" y="1834943"/>
          <a:ext cx="2444994" cy="1222497"/>
        </a:xfrm>
        <a:prstGeom prst="rect">
          <a:avLst/>
        </a:prstGeom>
        <a:solidFill>
          <a:schemeClr val="accent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Finance Committee</a:t>
          </a:r>
        </a:p>
      </dsp:txBody>
      <dsp:txXfrm>
        <a:off x="2959004" y="1834943"/>
        <a:ext cx="2444994" cy="1222497"/>
      </dsp:txXfrm>
    </dsp:sp>
    <dsp:sp modelId="{C3BF4EE1-7BB2-A14C-93FE-9FEAAD357419}">
      <dsp:nvSpPr>
        <dsp:cNvPr id="0" name=""/>
        <dsp:cNvSpPr/>
      </dsp:nvSpPr>
      <dsp:spPr>
        <a:xfrm>
          <a:off x="5917448" y="1834943"/>
          <a:ext cx="2444994" cy="1222497"/>
        </a:xfrm>
        <a:prstGeom prst="rect">
          <a:avLst/>
        </a:prstGeom>
        <a:solidFill>
          <a:schemeClr val="accent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Parishioners</a:t>
          </a:r>
        </a:p>
      </dsp:txBody>
      <dsp:txXfrm>
        <a:off x="5917448" y="1834943"/>
        <a:ext cx="2444994" cy="12224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7CCAC-8922-428B-923F-02B0991CEC17}">
      <dsp:nvSpPr>
        <dsp:cNvPr id="0" name=""/>
        <dsp:cNvSpPr/>
      </dsp:nvSpPr>
      <dsp:spPr>
        <a:xfrm>
          <a:off x="1310155" y="908815"/>
          <a:ext cx="2340899" cy="2340899"/>
        </a:xfrm>
        <a:prstGeom prst="ellipse">
          <a:avLst/>
        </a:prstGeom>
        <a:solidFill>
          <a:srgbClr val="0070C0">
            <a:alpha val="50000"/>
          </a:srgb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b="1" kern="1200" dirty="0"/>
            <a:t>Eparchy</a:t>
          </a:r>
        </a:p>
      </dsp:txBody>
      <dsp:txXfrm>
        <a:off x="1652972" y="1251632"/>
        <a:ext cx="1655265" cy="1655265"/>
      </dsp:txXfrm>
    </dsp:sp>
    <dsp:sp modelId="{26728D43-4E95-4452-A578-615A9011F2CE}">
      <dsp:nvSpPr>
        <dsp:cNvPr id="0" name=""/>
        <dsp:cNvSpPr/>
      </dsp:nvSpPr>
      <dsp:spPr>
        <a:xfrm>
          <a:off x="1826156" y="-46745"/>
          <a:ext cx="1367296" cy="140291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b="1" kern="1200" dirty="0"/>
            <a:t>Parishes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b="1" kern="1200" dirty="0"/>
            <a:t>(rural)</a:t>
          </a:r>
        </a:p>
      </dsp:txBody>
      <dsp:txXfrm>
        <a:off x="2026392" y="158707"/>
        <a:ext cx="966824" cy="992009"/>
      </dsp:txXfrm>
    </dsp:sp>
    <dsp:sp modelId="{1DD5D5EB-3CD5-4FBC-9A22-DFA7D1874E66}">
      <dsp:nvSpPr>
        <dsp:cNvPr id="0" name=""/>
        <dsp:cNvSpPr/>
      </dsp:nvSpPr>
      <dsp:spPr>
        <a:xfrm>
          <a:off x="3299221" y="1401404"/>
          <a:ext cx="1459902" cy="134027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b="1" kern="1200" dirty="0"/>
            <a:t>Parishes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b="1" kern="1200" dirty="0"/>
            <a:t>(urban small)</a:t>
          </a:r>
        </a:p>
      </dsp:txBody>
      <dsp:txXfrm>
        <a:off x="3513019" y="1597682"/>
        <a:ext cx="1032306" cy="947714"/>
      </dsp:txXfrm>
    </dsp:sp>
    <dsp:sp modelId="{E63B0496-6C4F-4E64-A3CF-62227659BC75}">
      <dsp:nvSpPr>
        <dsp:cNvPr id="0" name=""/>
        <dsp:cNvSpPr/>
      </dsp:nvSpPr>
      <dsp:spPr>
        <a:xfrm>
          <a:off x="1616379" y="2871456"/>
          <a:ext cx="1731470" cy="137431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/>
            <a:t>Eparchial Organizations</a:t>
          </a:r>
        </a:p>
      </dsp:txBody>
      <dsp:txXfrm>
        <a:off x="1869947" y="3072720"/>
        <a:ext cx="1224334" cy="971790"/>
      </dsp:txXfrm>
    </dsp:sp>
    <dsp:sp modelId="{0B2A5DAC-875C-4DA2-B801-ADA71CEE7FE9}">
      <dsp:nvSpPr>
        <dsp:cNvPr id="0" name=""/>
        <dsp:cNvSpPr/>
      </dsp:nvSpPr>
      <dsp:spPr>
        <a:xfrm>
          <a:off x="223240" y="1460816"/>
          <a:ext cx="1485897" cy="1298579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b="1" kern="1200" dirty="0"/>
            <a:t>Parishes (urban large</a:t>
          </a:r>
        </a:p>
      </dsp:txBody>
      <dsp:txXfrm>
        <a:off x="440845" y="1650988"/>
        <a:ext cx="1050687" cy="918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EA0C6-54E6-450C-BB8E-A6FD66776AB6}">
      <dsp:nvSpPr>
        <dsp:cNvPr id="0" name=""/>
        <dsp:cNvSpPr/>
      </dsp:nvSpPr>
      <dsp:spPr>
        <a:xfrm>
          <a:off x="1773569" y="304486"/>
          <a:ext cx="3934907" cy="3934907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Record &amp; Monitor</a:t>
          </a:r>
        </a:p>
      </dsp:txBody>
      <dsp:txXfrm>
        <a:off x="3847360" y="1138312"/>
        <a:ext cx="1405324" cy="1171103"/>
      </dsp:txXfrm>
    </dsp:sp>
    <dsp:sp modelId="{9898FDF5-342D-4C5B-8DFA-85E38B203AD6}">
      <dsp:nvSpPr>
        <dsp:cNvPr id="0" name=""/>
        <dsp:cNvSpPr/>
      </dsp:nvSpPr>
      <dsp:spPr>
        <a:xfrm>
          <a:off x="1692529" y="445019"/>
          <a:ext cx="3934907" cy="3934907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Report &amp; Analyze</a:t>
          </a:r>
        </a:p>
      </dsp:txBody>
      <dsp:txXfrm>
        <a:off x="2629412" y="2998024"/>
        <a:ext cx="2107986" cy="1030571"/>
      </dsp:txXfrm>
    </dsp:sp>
    <dsp:sp modelId="{D71C35EB-B19B-4713-9361-8494ED384321}">
      <dsp:nvSpPr>
        <dsp:cNvPr id="0" name=""/>
        <dsp:cNvSpPr/>
      </dsp:nvSpPr>
      <dsp:spPr>
        <a:xfrm>
          <a:off x="1611489" y="304486"/>
          <a:ext cx="3934907" cy="3934907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Plan</a:t>
          </a:r>
        </a:p>
      </dsp:txBody>
      <dsp:txXfrm>
        <a:off x="2067282" y="1138312"/>
        <a:ext cx="1405324" cy="1171103"/>
      </dsp:txXfrm>
    </dsp:sp>
    <dsp:sp modelId="{F4678DBD-AA4A-4430-850E-ECC7FEFC05CC}">
      <dsp:nvSpPr>
        <dsp:cNvPr id="0" name=""/>
        <dsp:cNvSpPr/>
      </dsp:nvSpPr>
      <dsp:spPr>
        <a:xfrm>
          <a:off x="1530305" y="60897"/>
          <a:ext cx="4422086" cy="442208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4B667C-D467-4FFB-A658-A89B07971A0B}">
      <dsp:nvSpPr>
        <dsp:cNvPr id="0" name=""/>
        <dsp:cNvSpPr/>
      </dsp:nvSpPr>
      <dsp:spPr>
        <a:xfrm>
          <a:off x="1448940" y="201181"/>
          <a:ext cx="4422086" cy="442208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F5DEE3-5D31-430D-8D51-9251093D0D86}">
      <dsp:nvSpPr>
        <dsp:cNvPr id="0" name=""/>
        <dsp:cNvSpPr/>
      </dsp:nvSpPr>
      <dsp:spPr>
        <a:xfrm>
          <a:off x="1367574" y="60897"/>
          <a:ext cx="4422086" cy="442208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59F80C-D9D2-4928-9BBB-E2D6A784C9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BD6E00-C2A7-4BDE-9B63-670FE83D21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308E6E3-AD0B-46BA-8876-D402B45AFED0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DCECD-BE91-4F73-8025-B3640647DA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B8384D-1E7A-4D54-A6C9-F856E301E7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A3B3805-2034-42D4-906A-7F7F29F1B8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86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76C40-C036-1441-871A-2000B05B06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What Do The Numbers Mean?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F08FF-6EDE-5847-AF14-468659A555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An overview of financial administration within Parish life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5E65C1-5BE5-483C-B0F4-655C2146D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109" y="423322"/>
            <a:ext cx="2942503" cy="2202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4A8B3A-9756-4ADC-BD49-3A902F705B72}"/>
              </a:ext>
            </a:extLst>
          </p:cNvPr>
          <p:cNvSpPr txBox="1"/>
          <p:nvPr/>
        </p:nvSpPr>
        <p:spPr>
          <a:xfrm>
            <a:off x="2669309" y="6142182"/>
            <a:ext cx="8515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Presented by</a:t>
            </a:r>
            <a:r>
              <a:rPr lang="en-CA" dirty="0"/>
              <a:t>:  Iryna Laschuk, Director of Finance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0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AE2A4-ECC8-0C4A-9648-B5AF3BE79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8378"/>
          </a:xfrm>
        </p:spPr>
        <p:txBody>
          <a:bodyPr>
            <a:normAutofit/>
          </a:bodyPr>
          <a:lstStyle/>
          <a:p>
            <a:r>
              <a:rPr lang="en-US" sz="3200" b="1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9E5B1-5C81-3947-A677-F1879855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4" y="1524000"/>
            <a:ext cx="8911687" cy="49322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Review, discuss and understand the key areas of responsibility in the financial administration of a Parish including:</a:t>
            </a:r>
          </a:p>
          <a:p>
            <a:pPr>
              <a:buFont typeface="+mj-lt"/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Why</a:t>
            </a:r>
            <a:r>
              <a:rPr lang="en-US" sz="2400" dirty="0"/>
              <a:t> is financial health important?</a:t>
            </a:r>
          </a:p>
          <a:p>
            <a:pPr>
              <a:buFont typeface="+mj-lt"/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Who</a:t>
            </a:r>
            <a:r>
              <a:rPr lang="en-US" sz="2400" dirty="0"/>
              <a:t> is responsible for the financial duties in a Parish?</a:t>
            </a:r>
          </a:p>
          <a:p>
            <a:pPr>
              <a:buFont typeface="+mj-lt"/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What</a:t>
            </a:r>
            <a:r>
              <a:rPr lang="en-US" sz="2400" dirty="0"/>
              <a:t> do the numbers mean?  What tools can we use?</a:t>
            </a:r>
          </a:p>
          <a:p>
            <a:pPr>
              <a:buFont typeface="+mj-lt"/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When</a:t>
            </a:r>
            <a:r>
              <a:rPr lang="en-US" sz="2400" dirty="0"/>
              <a:t> is financial information reported?</a:t>
            </a:r>
          </a:p>
          <a:p>
            <a:pPr>
              <a:buFont typeface="+mj-lt"/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How</a:t>
            </a:r>
            <a:r>
              <a:rPr lang="en-US" sz="2400" dirty="0"/>
              <a:t> to monitor the financial health of our Parishes?</a:t>
            </a:r>
          </a:p>
          <a:p>
            <a:pPr>
              <a:buFont typeface="+mj-lt"/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Where</a:t>
            </a:r>
            <a:r>
              <a:rPr lang="en-US" sz="2400" dirty="0"/>
              <a:t> do we get help?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526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0888A-8827-0F4B-AB23-0596EF2CB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095" y="624110"/>
            <a:ext cx="8911687" cy="744832"/>
          </a:xfrm>
        </p:spPr>
        <p:txBody>
          <a:bodyPr>
            <a:normAutofit/>
          </a:bodyPr>
          <a:lstStyle/>
          <a:p>
            <a:r>
              <a:rPr lang="en-US" sz="3200" b="1" dirty="0"/>
              <a:t>1. </a:t>
            </a:r>
            <a:r>
              <a:rPr lang="en-US" sz="3200" b="1" dirty="0">
                <a:solidFill>
                  <a:srgbClr val="C00000"/>
                </a:solidFill>
              </a:rPr>
              <a:t>WHY</a:t>
            </a:r>
            <a:r>
              <a:rPr lang="en-US" sz="3200" b="1" dirty="0"/>
              <a:t> FINANCIAL HEALTH?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1BC25-3CE8-B247-BD5D-14BC5E075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095" y="1641844"/>
            <a:ext cx="9226219" cy="4287901"/>
          </a:xfrm>
        </p:spPr>
        <p:txBody>
          <a:bodyPr>
            <a:noAutofit/>
          </a:bodyPr>
          <a:lstStyle/>
          <a:p>
            <a:r>
              <a:rPr lang="en-US" sz="2000" dirty="0"/>
              <a:t>Both Civil and Canon Law require a level of financial oversight to ensure stewardship of the temporal goods of a Parish.</a:t>
            </a:r>
          </a:p>
          <a:p>
            <a:r>
              <a:rPr lang="en-US" sz="2000" b="1" dirty="0"/>
              <a:t>Canon Law </a:t>
            </a:r>
            <a:r>
              <a:rPr lang="en-US" sz="2000" dirty="0"/>
              <a:t>entrusts this stewardship to the </a:t>
            </a:r>
            <a:r>
              <a:rPr lang="en-US" sz="2000" b="1" dirty="0">
                <a:solidFill>
                  <a:srgbClr val="C00000"/>
                </a:solidFill>
              </a:rPr>
              <a:t>Pastor</a:t>
            </a:r>
            <a:r>
              <a:rPr lang="en-US" sz="2000" dirty="0"/>
              <a:t> who represents the Parish and the Bishop.  The </a:t>
            </a:r>
            <a:r>
              <a:rPr lang="en-US" sz="2000" b="1" dirty="0">
                <a:solidFill>
                  <a:srgbClr val="C00000"/>
                </a:solidFill>
              </a:rPr>
              <a:t>Bishop</a:t>
            </a:r>
            <a:r>
              <a:rPr lang="en-US" sz="2000" dirty="0"/>
              <a:t> has ultimate responsibility for all parishes in the Eparchy</a:t>
            </a:r>
          </a:p>
          <a:p>
            <a:r>
              <a:rPr lang="en-US" sz="2000" b="1" dirty="0"/>
              <a:t>Civil law</a:t>
            </a:r>
            <a:r>
              <a:rPr lang="en-US" sz="2000" dirty="0"/>
              <a:t>, applied primarily by the Canada Revenue Agency, requires all charitable organizations maintain specific reporting standards to protect their status as a charity or society and all donors</a:t>
            </a:r>
          </a:p>
          <a:p>
            <a:r>
              <a:rPr lang="en-US" sz="2000" dirty="0"/>
              <a:t>Parishioners expect the highest level of stewardship of the monies they donate and raise to meet the needs and growth of their Parish </a:t>
            </a:r>
          </a:p>
          <a:p>
            <a:r>
              <a:rPr lang="en-US" sz="2000" dirty="0"/>
              <a:t>Parish financial viability requires financial health, otherwise a parish may not be able to continue to serve its parishioners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rgbClr val="0070C0"/>
                </a:solidFill>
              </a:rPr>
              <a:t>Financial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i="1" dirty="0">
                <a:solidFill>
                  <a:srgbClr val="0070C0"/>
                </a:solidFill>
              </a:rPr>
              <a:t>Health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i="1" dirty="0">
                <a:solidFill>
                  <a:srgbClr val="0070C0"/>
                </a:solidFill>
              </a:rPr>
              <a:t>is</a:t>
            </a:r>
            <a:r>
              <a:rPr lang="en-US" sz="2400" b="1" dirty="0">
                <a:solidFill>
                  <a:srgbClr val="0070C0"/>
                </a:solidFill>
              </a:rPr>
              <a:t> a </a:t>
            </a:r>
            <a:r>
              <a:rPr lang="en-US" sz="2400" b="1" i="1" dirty="0">
                <a:solidFill>
                  <a:srgbClr val="0070C0"/>
                </a:solidFill>
              </a:rPr>
              <a:t>matter</a:t>
            </a:r>
            <a:r>
              <a:rPr lang="en-US" sz="2400" b="1" dirty="0">
                <a:solidFill>
                  <a:srgbClr val="0070C0"/>
                </a:solidFill>
              </a:rPr>
              <a:t> of </a:t>
            </a:r>
            <a:r>
              <a:rPr lang="en-US" sz="2400" b="1" i="1" dirty="0">
                <a:solidFill>
                  <a:srgbClr val="0070C0"/>
                </a:solidFill>
              </a:rPr>
              <a:t>Service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i="1" dirty="0">
                <a:solidFill>
                  <a:srgbClr val="0070C0"/>
                </a:solidFill>
              </a:rPr>
              <a:t>not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i="1" dirty="0">
                <a:solidFill>
                  <a:srgbClr val="0070C0"/>
                </a:solidFill>
              </a:rPr>
              <a:t>Power</a:t>
            </a:r>
          </a:p>
        </p:txBody>
      </p:sp>
    </p:spTree>
    <p:extLst>
      <p:ext uri="{BB962C8B-B14F-4D97-AF65-F5344CB8AC3E}">
        <p14:creationId xmlns:p14="http://schemas.microsoft.com/office/powerpoint/2010/main" val="2782858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7AD4-857E-7E49-A71D-DAEC73FEE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709" y="716265"/>
            <a:ext cx="8911687" cy="881797"/>
          </a:xfrm>
        </p:spPr>
        <p:txBody>
          <a:bodyPr/>
          <a:lstStyle/>
          <a:p>
            <a:r>
              <a:rPr lang="en-US" b="1" dirty="0"/>
              <a:t>2.</a:t>
            </a:r>
            <a:r>
              <a:rPr lang="en-US" b="1" dirty="0">
                <a:solidFill>
                  <a:srgbClr val="C00000"/>
                </a:solidFill>
              </a:rPr>
              <a:t> WHO</a:t>
            </a:r>
            <a:r>
              <a:rPr lang="en-US" b="1" dirty="0"/>
              <a:t> IS RESPONSIBLE?</a:t>
            </a: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6F48F5C8-CA4A-5240-82D3-D4000A40F2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511459"/>
              </p:ext>
            </p:extLst>
          </p:nvPr>
        </p:nvGraphicFramePr>
        <p:xfrm>
          <a:off x="2198750" y="3478782"/>
          <a:ext cx="8363004" cy="3156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EB5E4E6-6D3D-1D48-9633-2403C66C2155}"/>
              </a:ext>
            </a:extLst>
          </p:cNvPr>
          <p:cNvSpPr/>
          <p:nvPr/>
        </p:nvSpPr>
        <p:spPr>
          <a:xfrm>
            <a:off x="5121232" y="1814815"/>
            <a:ext cx="2424792" cy="125160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BISHOP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A2C1ABA-9E8A-BE4E-9086-7941059DA6C4}"/>
              </a:ext>
            </a:extLst>
          </p:cNvPr>
          <p:cNvCxnSpPr>
            <a:cxnSpLocks/>
          </p:cNvCxnSpPr>
          <p:nvPr/>
        </p:nvCxnSpPr>
        <p:spPr>
          <a:xfrm>
            <a:off x="6380252" y="3066421"/>
            <a:ext cx="0" cy="523068"/>
          </a:xfrm>
          <a:prstGeom prst="straightConnector1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84F425C-0E61-48BD-8C45-72FEC2FEEC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7413813"/>
              </p:ext>
            </p:extLst>
          </p:nvPr>
        </p:nvGraphicFramePr>
        <p:xfrm>
          <a:off x="2032000" y="1440873"/>
          <a:ext cx="8128000" cy="4059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59293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B5EC2-A9A0-4CCF-A9A5-DE5FA7FA3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579" y="240360"/>
            <a:ext cx="8911687" cy="805873"/>
          </a:xfrm>
        </p:spPr>
        <p:txBody>
          <a:bodyPr/>
          <a:lstStyle/>
          <a:p>
            <a:r>
              <a:rPr lang="en-CA" b="1" dirty="0"/>
              <a:t>Role of the Eparchy &amp; Parishes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3F6E2E-3315-4228-B9BF-281787456E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54765" y="1472626"/>
          <a:ext cx="4923517" cy="4220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D317BC6-6A63-459E-B533-4C783D9F773B}"/>
              </a:ext>
            </a:extLst>
          </p:cNvPr>
          <p:cNvSpPr txBox="1"/>
          <p:nvPr/>
        </p:nvSpPr>
        <p:spPr>
          <a:xfrm>
            <a:off x="6015097" y="1019789"/>
            <a:ext cx="57263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2060"/>
                </a:solidFill>
              </a:rPr>
              <a:t>Eparchy: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Execute the pastoral works of the </a:t>
            </a:r>
            <a:r>
              <a:rPr lang="en-CA" b="1" dirty="0"/>
              <a:t>Bishop</a:t>
            </a:r>
            <a:r>
              <a:rPr lang="en-CA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Support </a:t>
            </a:r>
            <a:r>
              <a:rPr lang="en-CA" b="1" dirty="0"/>
              <a:t>Parishes</a:t>
            </a:r>
            <a:r>
              <a:rPr lang="en-CA" dirty="0"/>
              <a:t> through combined religious education, youth, &amp;  liturgical ministries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Support </a:t>
            </a:r>
            <a:r>
              <a:rPr lang="en-CA" b="1" dirty="0"/>
              <a:t>Parishes</a:t>
            </a:r>
            <a:r>
              <a:rPr lang="en-CA" dirty="0"/>
              <a:t> in administration of payroll, insurance, safer environments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Support </a:t>
            </a:r>
            <a:r>
              <a:rPr lang="en-CA" b="1" dirty="0"/>
              <a:t>Parishes</a:t>
            </a:r>
            <a:r>
              <a:rPr lang="en-CA" dirty="0"/>
              <a:t> with major projects and/or initiatives</a:t>
            </a:r>
          </a:p>
          <a:p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F73F65-7404-493A-B884-36F469C9122B}"/>
              </a:ext>
            </a:extLst>
          </p:cNvPr>
          <p:cNvSpPr txBox="1"/>
          <p:nvPr/>
        </p:nvSpPr>
        <p:spPr>
          <a:xfrm>
            <a:off x="6015097" y="3582733"/>
            <a:ext cx="538512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2060"/>
                </a:solidFill>
              </a:rPr>
              <a:t>Parishes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Build, nurture and grow our </a:t>
            </a:r>
            <a:r>
              <a:rPr lang="en-CA" b="1" dirty="0"/>
              <a:t>faith- based church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Support our </a:t>
            </a:r>
            <a:r>
              <a:rPr lang="en-CA" b="1" dirty="0"/>
              <a:t>Bishop</a:t>
            </a:r>
            <a:r>
              <a:rPr lang="en-CA" dirty="0"/>
              <a:t> in his pastoral 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Financially support </a:t>
            </a:r>
            <a:r>
              <a:rPr lang="en-CA" b="1" dirty="0"/>
              <a:t>Parish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Financially support </a:t>
            </a:r>
            <a:r>
              <a:rPr lang="en-CA" b="1" dirty="0"/>
              <a:t>Eparchy </a:t>
            </a:r>
            <a:r>
              <a:rPr lang="en-CA" dirty="0"/>
              <a:t>through the designated contributions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Support events and activities around the Eparchy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4AA4FA-F628-4099-9D44-92EE85F15F1D}"/>
              </a:ext>
            </a:extLst>
          </p:cNvPr>
          <p:cNvSpPr/>
          <p:nvPr/>
        </p:nvSpPr>
        <p:spPr>
          <a:xfrm>
            <a:off x="4184243" y="6155975"/>
            <a:ext cx="3028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solidFill>
                  <a:srgbClr val="0070C0"/>
                </a:solidFill>
              </a:rPr>
              <a:t>We are ONE Family</a:t>
            </a:r>
          </a:p>
        </p:txBody>
      </p:sp>
    </p:spTree>
    <p:extLst>
      <p:ext uri="{BB962C8B-B14F-4D97-AF65-F5344CB8AC3E}">
        <p14:creationId xmlns:p14="http://schemas.microsoft.com/office/powerpoint/2010/main" val="185324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9938-6871-EC44-B9A4-13B66669F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494" y="624110"/>
            <a:ext cx="8911687" cy="784704"/>
          </a:xfrm>
        </p:spPr>
        <p:txBody>
          <a:bodyPr>
            <a:normAutofit/>
          </a:bodyPr>
          <a:lstStyle/>
          <a:p>
            <a:r>
              <a:rPr lang="en-US" sz="3200" b="1" dirty="0"/>
              <a:t>3. </a:t>
            </a:r>
            <a:r>
              <a:rPr lang="en-US" sz="3200" b="1" dirty="0">
                <a:solidFill>
                  <a:srgbClr val="C00000"/>
                </a:solidFill>
              </a:rPr>
              <a:t>WHAT</a:t>
            </a:r>
            <a:r>
              <a:rPr lang="en-US" sz="3200" b="1" dirty="0"/>
              <a:t> DO THE NUMBERS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6E338-60B4-2F4D-A69A-35A7CBE49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781" y="1408814"/>
            <a:ext cx="8915400" cy="4471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In this section, we will: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Discuss the importance of </a:t>
            </a:r>
            <a:r>
              <a:rPr lang="en-US" sz="2400" b="1" dirty="0">
                <a:solidFill>
                  <a:srgbClr val="C00000"/>
                </a:solidFill>
              </a:rPr>
              <a:t>planning,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monitoring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C00000"/>
                </a:solidFill>
              </a:rPr>
              <a:t>reporting</a:t>
            </a:r>
            <a:r>
              <a:rPr lang="en-US" sz="2400" dirty="0"/>
              <a:t> your Parish’s finances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Present samples of three main </a:t>
            </a:r>
            <a:r>
              <a:rPr lang="en-US" sz="2400" b="1" dirty="0"/>
              <a:t>financial tools</a:t>
            </a:r>
            <a:r>
              <a:rPr lang="en-US" sz="2400" dirty="0"/>
              <a:t>:</a:t>
            </a:r>
          </a:p>
          <a:p>
            <a:pPr marL="1200150" lvl="2" indent="-342900"/>
            <a:r>
              <a:rPr lang="en-US" sz="2400" dirty="0"/>
              <a:t>Income Statement (what you earn)</a:t>
            </a:r>
          </a:p>
          <a:p>
            <a:pPr marL="1200150" lvl="2" indent="-342900"/>
            <a:r>
              <a:rPr lang="en-US" sz="2400" dirty="0"/>
              <a:t>Budget (what you have planned)</a:t>
            </a:r>
          </a:p>
          <a:p>
            <a:pPr marL="1200150" lvl="2" indent="-342900"/>
            <a:r>
              <a:rPr lang="en-US" sz="2400" dirty="0"/>
              <a:t>Balance Sheet (what you own)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Review sample statements, and discover “What the Numbers Mean”</a:t>
            </a:r>
          </a:p>
        </p:txBody>
      </p:sp>
    </p:spTree>
    <p:extLst>
      <p:ext uri="{BB962C8B-B14F-4D97-AF65-F5344CB8AC3E}">
        <p14:creationId xmlns:p14="http://schemas.microsoft.com/office/powerpoint/2010/main" val="2594678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96F34-D18F-5747-BE90-EAC4758BC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4678" y="547576"/>
            <a:ext cx="9679947" cy="954273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Basic Financial Process</a:t>
            </a:r>
            <a:br>
              <a:rPr lang="en-US" sz="3600" dirty="0"/>
            </a:br>
            <a:endParaRPr lang="en-US" sz="36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5D3471-AF30-4746-9822-3655383358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4515047"/>
              </p:ext>
            </p:extLst>
          </p:nvPr>
        </p:nvGraphicFramePr>
        <p:xfrm>
          <a:off x="3359870" y="1112705"/>
          <a:ext cx="7319967" cy="4684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12F4EE4-F898-4592-8939-D8294DBF6505}"/>
              </a:ext>
            </a:extLst>
          </p:cNvPr>
          <p:cNvSpPr/>
          <p:nvPr/>
        </p:nvSpPr>
        <p:spPr>
          <a:xfrm>
            <a:off x="2964897" y="5992916"/>
            <a:ext cx="8109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Financial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i="1" dirty="0">
                <a:solidFill>
                  <a:srgbClr val="0070C0"/>
                </a:solidFill>
              </a:rPr>
              <a:t>Health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i="1" dirty="0">
                <a:solidFill>
                  <a:srgbClr val="0070C0"/>
                </a:solidFill>
              </a:rPr>
              <a:t>is</a:t>
            </a:r>
            <a:r>
              <a:rPr lang="en-US" b="1" dirty="0">
                <a:solidFill>
                  <a:srgbClr val="0070C0"/>
                </a:solidFill>
              </a:rPr>
              <a:t> less about finances and more about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13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1F47-C90D-5147-8195-378333017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460" y="624110"/>
            <a:ext cx="8911687" cy="911409"/>
          </a:xfrm>
        </p:spPr>
        <p:txBody>
          <a:bodyPr/>
          <a:lstStyle/>
          <a:p>
            <a:r>
              <a:rPr lang="en-US" sz="3200" b="1" dirty="0"/>
              <a:t>Income Statement </a:t>
            </a:r>
            <a:r>
              <a:rPr lang="en-US" sz="3200" dirty="0"/>
              <a:t>(Profit and Loss)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614CC-B1C6-7646-8DE0-08223B95A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384" y="1424682"/>
            <a:ext cx="8915400" cy="5059245"/>
          </a:xfrm>
        </p:spPr>
        <p:txBody>
          <a:bodyPr>
            <a:noAutofit/>
          </a:bodyPr>
          <a:lstStyle/>
          <a:p>
            <a:r>
              <a:rPr lang="en-US" sz="2400" dirty="0"/>
              <a:t> Summarizes:</a:t>
            </a:r>
          </a:p>
          <a:p>
            <a:pPr marL="0" indent="0">
              <a:buNone/>
            </a:pPr>
            <a:r>
              <a:rPr lang="en-US" sz="2400" dirty="0"/>
              <a:t>			How much you </a:t>
            </a:r>
            <a:r>
              <a:rPr lang="en-US" sz="2400" b="1" dirty="0">
                <a:solidFill>
                  <a:srgbClr val="C00000"/>
                </a:solidFill>
              </a:rPr>
              <a:t>EARN</a:t>
            </a:r>
            <a:r>
              <a:rPr lang="en-US" sz="2400" dirty="0"/>
              <a:t> (Revenue)</a:t>
            </a:r>
          </a:p>
          <a:p>
            <a:pPr marL="0" indent="0">
              <a:buNone/>
            </a:pPr>
            <a:r>
              <a:rPr lang="en-US" sz="2400" dirty="0"/>
              <a:t>			</a:t>
            </a:r>
            <a:r>
              <a:rPr lang="en-US" sz="2400" b="1" dirty="0"/>
              <a:t>LESS</a:t>
            </a:r>
            <a:r>
              <a:rPr lang="en-US" sz="2400" dirty="0"/>
              <a:t> how much you </a:t>
            </a:r>
            <a:r>
              <a:rPr lang="en-US" sz="2400" b="1" dirty="0">
                <a:solidFill>
                  <a:srgbClr val="C00000"/>
                </a:solidFill>
              </a:rPr>
              <a:t>SPEND</a:t>
            </a:r>
            <a:r>
              <a:rPr lang="en-US" sz="2400" dirty="0"/>
              <a:t> (Expenses)</a:t>
            </a:r>
          </a:p>
          <a:p>
            <a:pPr marL="0" indent="0">
              <a:buNone/>
            </a:pPr>
            <a:r>
              <a:rPr lang="en-US" sz="2400" dirty="0"/>
              <a:t>			</a:t>
            </a:r>
            <a:r>
              <a:rPr lang="en-US" sz="2400" b="1" dirty="0"/>
              <a:t>EQUALS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PROFIT</a:t>
            </a:r>
            <a:r>
              <a:rPr lang="en-US" sz="2400" dirty="0"/>
              <a:t> or </a:t>
            </a:r>
            <a:r>
              <a:rPr lang="en-US" sz="2400" b="1" dirty="0">
                <a:solidFill>
                  <a:srgbClr val="C00000"/>
                </a:solidFill>
              </a:rPr>
              <a:t>LOSS</a:t>
            </a:r>
          </a:p>
          <a:p>
            <a:endParaRPr lang="en-US" sz="1000" dirty="0"/>
          </a:p>
          <a:p>
            <a:r>
              <a:rPr lang="en-US" sz="2400" dirty="0"/>
              <a:t>Some revenue and expenses are the same each year (Sunday Collections, Pastoral Stipend, utilities, repairs and maintenance)</a:t>
            </a:r>
          </a:p>
          <a:p>
            <a:r>
              <a:rPr lang="en-US" sz="2400" dirty="0"/>
              <a:t>Some revenue and expenses are unique (Fundraising campaign, major evangelization or renovation project)</a:t>
            </a:r>
          </a:p>
          <a:p>
            <a:r>
              <a:rPr lang="en-US" sz="2400" dirty="0"/>
              <a:t>Identifying and actioning </a:t>
            </a:r>
            <a:r>
              <a:rPr lang="en-US" sz="2400" b="1" dirty="0"/>
              <a:t>trends</a:t>
            </a:r>
            <a:r>
              <a:rPr lang="en-US" sz="2400" dirty="0"/>
              <a:t> leads to better monitoring of financial health and decision making</a:t>
            </a:r>
          </a:p>
          <a:p>
            <a:pPr marL="0" indent="0">
              <a:buNone/>
            </a:pPr>
            <a:endParaRPr lang="en-US" sz="2400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CD972A-7FE3-EA48-988F-95CE2067A20F}"/>
              </a:ext>
            </a:extLst>
          </p:cNvPr>
          <p:cNvSpPr/>
          <p:nvPr/>
        </p:nvSpPr>
        <p:spPr>
          <a:xfrm>
            <a:off x="3535473" y="1913860"/>
            <a:ext cx="6069659" cy="153817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5D8172-1F5A-4697-B3E7-90E4ACAD5AB2}"/>
              </a:ext>
            </a:extLst>
          </p:cNvPr>
          <p:cNvSpPr txBox="1"/>
          <p:nvPr/>
        </p:nvSpPr>
        <p:spPr>
          <a:xfrm>
            <a:off x="9198732" y="710482"/>
            <a:ext cx="2346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C00000"/>
                </a:solidFill>
              </a:rPr>
              <a:t>Refer to Example 1 (next page)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36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FDACCD-FC45-4D51-9A79-9A21ECADF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638" y="0"/>
            <a:ext cx="6740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14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96D26-68C3-2A43-80B6-29358F82A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041" y="531075"/>
            <a:ext cx="8911687" cy="640445"/>
          </a:xfrm>
        </p:spPr>
        <p:txBody>
          <a:bodyPr>
            <a:normAutofit/>
          </a:bodyPr>
          <a:lstStyle/>
          <a:p>
            <a:r>
              <a:rPr lang="en-US" sz="3200" b="1" dirty="0"/>
              <a:t>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D6A01-3F72-F649-A474-A91A64108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1041" y="1171520"/>
            <a:ext cx="8915400" cy="5593445"/>
          </a:xfrm>
        </p:spPr>
        <p:txBody>
          <a:bodyPr>
            <a:noAutofit/>
          </a:bodyPr>
          <a:lstStyle/>
          <a:p>
            <a:r>
              <a:rPr lang="en-US" sz="2000" dirty="0"/>
              <a:t>A budget is the plan for the parish by which the pastor and council can manage the financial health of parish activities</a:t>
            </a:r>
          </a:p>
          <a:p>
            <a:r>
              <a:rPr lang="en-US" sz="2000" dirty="0"/>
              <a:t>Budgets are typically approved by the pastor, pastoral council and parishioners (financial mandate)</a:t>
            </a:r>
          </a:p>
          <a:p>
            <a:r>
              <a:rPr lang="en-US" sz="2000" dirty="0"/>
              <a:t>To build a budget:</a:t>
            </a:r>
          </a:p>
          <a:p>
            <a:pPr lvl="1"/>
            <a:r>
              <a:rPr lang="en-US" sz="2000" dirty="0"/>
              <a:t> use your  prior year results and update based on future projections (i.e. cost of living increases)</a:t>
            </a:r>
          </a:p>
          <a:p>
            <a:pPr lvl="1"/>
            <a:r>
              <a:rPr lang="en-US" sz="2000" dirty="0"/>
              <a:t>Include specific initiatives (additional fundraising, major project)</a:t>
            </a:r>
          </a:p>
          <a:p>
            <a:pPr marL="0" indent="0">
              <a:buNone/>
            </a:pPr>
            <a:r>
              <a:rPr lang="en-US" sz="2000" dirty="0"/>
              <a:t> 					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C00000"/>
                </a:solidFill>
              </a:rPr>
              <a:t>NOW WHAT?</a:t>
            </a:r>
          </a:p>
          <a:p>
            <a:r>
              <a:rPr lang="en-US" sz="2000" dirty="0"/>
              <a:t>Quarterly, use your budget to compare your plan to actual results for the period. Any difference is called a variance. </a:t>
            </a:r>
          </a:p>
          <a:p>
            <a:r>
              <a:rPr lang="en-US" sz="2000" dirty="0"/>
              <a:t>Variances must be addressed on a timely basis, and in some cases actioned through spending or budget adjustments </a:t>
            </a:r>
          </a:p>
          <a:p>
            <a:pPr marL="0" indent="0">
              <a:buNone/>
            </a:pPr>
            <a:endParaRPr lang="en-US" sz="2400" u="sng" dirty="0"/>
          </a:p>
          <a:p>
            <a:endParaRPr lang="en-US" sz="2400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B69E99-C225-49E6-91B9-99952F53BC38}"/>
              </a:ext>
            </a:extLst>
          </p:cNvPr>
          <p:cNvSpPr txBox="1"/>
          <p:nvPr/>
        </p:nvSpPr>
        <p:spPr>
          <a:xfrm>
            <a:off x="9163222" y="621705"/>
            <a:ext cx="2346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C00000"/>
                </a:solidFill>
              </a:rPr>
              <a:t>Refer to Example 2</a:t>
            </a:r>
          </a:p>
          <a:p>
            <a:r>
              <a:rPr lang="en-CA" dirty="0">
                <a:solidFill>
                  <a:srgbClr val="C00000"/>
                </a:solidFill>
              </a:rPr>
              <a:t>(next page)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42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80FD22-344E-45F3-B2DC-B4EDB70CD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935" y="255460"/>
            <a:ext cx="9839797" cy="660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3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3F40-532D-E443-8D74-3B6464A7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8045" y="624110"/>
            <a:ext cx="8911687" cy="747490"/>
          </a:xfrm>
        </p:spPr>
        <p:txBody>
          <a:bodyPr>
            <a:normAutofit/>
          </a:bodyPr>
          <a:lstStyle/>
          <a:p>
            <a:r>
              <a:rPr lang="en-US" sz="3200" b="1" dirty="0"/>
              <a:t>Balance Sheet</a:t>
            </a:r>
            <a:r>
              <a:rPr lang="en-US" sz="3200" dirty="0"/>
              <a:t>(or Statement of Net Worth)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42DEC-1C9B-2043-9343-53E28445B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4332" y="1371600"/>
            <a:ext cx="8915400" cy="5248275"/>
          </a:xfrm>
        </p:spPr>
        <p:txBody>
          <a:bodyPr>
            <a:noAutofit/>
          </a:bodyPr>
          <a:lstStyle/>
          <a:p>
            <a:r>
              <a:rPr lang="en-US" sz="2400" dirty="0"/>
              <a:t>Provides a NET WORTH of your Parish:</a:t>
            </a:r>
          </a:p>
          <a:p>
            <a:pPr marL="0" indent="0">
              <a:buNone/>
            </a:pPr>
            <a:endParaRPr lang="en-US" sz="1000" dirty="0"/>
          </a:p>
          <a:p>
            <a:pPr marL="800100" lvl="2" indent="0">
              <a:buNone/>
            </a:pPr>
            <a:r>
              <a:rPr lang="en-US" sz="2400" dirty="0"/>
              <a:t>What you </a:t>
            </a:r>
            <a:r>
              <a:rPr lang="en-US" sz="2400" b="1" u="sng" dirty="0">
                <a:solidFill>
                  <a:srgbClr val="C00000"/>
                </a:solidFill>
              </a:rPr>
              <a:t>OWN</a:t>
            </a:r>
            <a:r>
              <a:rPr lang="en-US" sz="2400" dirty="0"/>
              <a:t> (Assets)</a:t>
            </a:r>
            <a:endParaRPr lang="en-US" sz="2400" u="sng" dirty="0"/>
          </a:p>
          <a:p>
            <a:pPr marL="800100" lvl="2" indent="0">
              <a:buNone/>
            </a:pPr>
            <a:r>
              <a:rPr lang="en-US" sz="2400" b="1" dirty="0"/>
              <a:t>LESS</a:t>
            </a:r>
            <a:r>
              <a:rPr lang="en-US" sz="2400" dirty="0"/>
              <a:t> What you </a:t>
            </a:r>
            <a:r>
              <a:rPr lang="en-US" sz="2400" b="1" u="sng" dirty="0">
                <a:solidFill>
                  <a:srgbClr val="C00000"/>
                </a:solidFill>
              </a:rPr>
              <a:t>OWE</a:t>
            </a:r>
            <a:r>
              <a:rPr lang="en-US" sz="2400" dirty="0"/>
              <a:t> (Liabilities)</a:t>
            </a:r>
          </a:p>
          <a:p>
            <a:pPr marL="800100" lvl="2" indent="0">
              <a:buNone/>
            </a:pPr>
            <a:r>
              <a:rPr lang="en-US" sz="2400" dirty="0"/>
              <a:t> </a:t>
            </a:r>
            <a:r>
              <a:rPr lang="en-US" sz="2400" b="1" dirty="0"/>
              <a:t>EQUALS</a:t>
            </a:r>
            <a:r>
              <a:rPr lang="en-US" sz="2400" dirty="0"/>
              <a:t> your </a:t>
            </a:r>
            <a:r>
              <a:rPr lang="en-US" sz="2400" b="1" dirty="0">
                <a:solidFill>
                  <a:srgbClr val="C00000"/>
                </a:solidFill>
              </a:rPr>
              <a:t>EQUITY</a:t>
            </a:r>
            <a:r>
              <a:rPr lang="en-US" sz="2400" dirty="0"/>
              <a:t> (Net Worth)</a:t>
            </a:r>
            <a:endParaRPr lang="en-US" sz="2400" u="sng" dirty="0"/>
          </a:p>
          <a:p>
            <a:pPr marL="800100" lvl="2" indent="0">
              <a:buNone/>
            </a:pPr>
            <a:endParaRPr lang="en-US" sz="1000" dirty="0"/>
          </a:p>
          <a:p>
            <a:pPr marL="285750"/>
            <a:r>
              <a:rPr lang="en-US" sz="2000" dirty="0"/>
              <a:t>What you </a:t>
            </a:r>
            <a:r>
              <a:rPr lang="en-US" sz="2000" b="1" dirty="0"/>
              <a:t>OWN</a:t>
            </a:r>
            <a:r>
              <a:rPr lang="en-US" sz="2000" dirty="0"/>
              <a:t> includes cash, investments, buildings, land, art work, equipment;  many not for profit organizations (i.e. parishes) </a:t>
            </a:r>
            <a:r>
              <a:rPr lang="en-US" sz="2000" b="1" dirty="0"/>
              <a:t>only </a:t>
            </a:r>
            <a:r>
              <a:rPr lang="en-US" sz="2000" dirty="0"/>
              <a:t>report their cash and investments as all “fixed asset” purchases are expensed in the year bought (but these assets should be tracked)</a:t>
            </a:r>
          </a:p>
          <a:p>
            <a:pPr marL="285750"/>
            <a:r>
              <a:rPr lang="en-US" sz="2000" dirty="0"/>
              <a:t>What you </a:t>
            </a:r>
            <a:r>
              <a:rPr lang="en-US" sz="2000" b="1" dirty="0"/>
              <a:t>OWE</a:t>
            </a:r>
            <a:r>
              <a:rPr lang="en-US" sz="2000" dirty="0"/>
              <a:t> includes any loans or outstanding bills  </a:t>
            </a:r>
          </a:p>
          <a:p>
            <a:r>
              <a:rPr lang="en-US" sz="2000" dirty="0"/>
              <a:t> Liquid assets (cash and investments), in the amount of </a:t>
            </a:r>
            <a:r>
              <a:rPr lang="en-US" sz="2000" b="1" dirty="0"/>
              <a:t>one years </a:t>
            </a:r>
            <a:r>
              <a:rPr lang="en-US" sz="2000" dirty="0"/>
              <a:t>expenses is recommended as a “rainy day fund”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BD56B5-A7FF-3945-8D88-C2FCCB94894A}"/>
              </a:ext>
            </a:extLst>
          </p:cNvPr>
          <p:cNvSpPr/>
          <p:nvPr/>
        </p:nvSpPr>
        <p:spPr>
          <a:xfrm>
            <a:off x="2604976" y="2060059"/>
            <a:ext cx="5707751" cy="178095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7A95C5-E10E-4D4C-A133-656FFA2908E2}"/>
              </a:ext>
            </a:extLst>
          </p:cNvPr>
          <p:cNvSpPr txBox="1"/>
          <p:nvPr/>
        </p:nvSpPr>
        <p:spPr>
          <a:xfrm>
            <a:off x="9254150" y="1161831"/>
            <a:ext cx="2346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C00000"/>
                </a:solidFill>
              </a:rPr>
              <a:t>Refer to Example 3</a:t>
            </a:r>
          </a:p>
          <a:p>
            <a:r>
              <a:rPr lang="en-CA" dirty="0">
                <a:solidFill>
                  <a:srgbClr val="C00000"/>
                </a:solidFill>
              </a:rPr>
              <a:t>(next page)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27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E74ED3-B665-41B1-A330-4AC4EEF2F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875" y="701336"/>
            <a:ext cx="9117932" cy="511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73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CBBD7-F945-4705-BC54-220101D70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2181"/>
          </a:xfrm>
        </p:spPr>
        <p:txBody>
          <a:bodyPr>
            <a:normAutofit/>
          </a:bodyPr>
          <a:lstStyle/>
          <a:p>
            <a:r>
              <a:rPr lang="en-CA" sz="3200" b="1" dirty="0"/>
              <a:t>Understanding Financial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ED98B-5CCF-49F0-9769-DF4EBCF7A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02326"/>
            <a:ext cx="8915400" cy="5306291"/>
          </a:xfrm>
        </p:spPr>
        <p:txBody>
          <a:bodyPr>
            <a:normAutofit fontScale="70000" lnSpcReduction="20000"/>
          </a:bodyPr>
          <a:lstStyle/>
          <a:p>
            <a:r>
              <a:rPr lang="en-US" sz="3100" b="1" dirty="0">
                <a:solidFill>
                  <a:schemeClr val="tx1"/>
                </a:solidFill>
              </a:rPr>
              <a:t>Financial statements report the</a:t>
            </a:r>
            <a:r>
              <a:rPr lang="en-US" sz="3100" b="1" dirty="0">
                <a:solidFill>
                  <a:srgbClr val="C00000"/>
                </a:solidFill>
              </a:rPr>
              <a:t> </a:t>
            </a:r>
            <a:r>
              <a:rPr lang="en-US" sz="3100" b="1" u="sng" dirty="0">
                <a:solidFill>
                  <a:srgbClr val="C00000"/>
                </a:solidFill>
              </a:rPr>
              <a:t>historical</a:t>
            </a:r>
            <a:r>
              <a:rPr lang="en-US" sz="3100" b="1" dirty="0">
                <a:solidFill>
                  <a:srgbClr val="C00000"/>
                </a:solidFill>
              </a:rPr>
              <a:t> </a:t>
            </a:r>
            <a:r>
              <a:rPr lang="en-US" sz="3100" b="1" dirty="0">
                <a:solidFill>
                  <a:schemeClr val="tx1"/>
                </a:solidFill>
              </a:rPr>
              <a:t>operations of your Parish. Ask yourself these questions: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900" dirty="0">
                <a:solidFill>
                  <a:schemeClr val="tx1"/>
                </a:solidFill>
              </a:rPr>
              <a:t>How much does it cost to operate your Parish?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900" dirty="0">
                <a:solidFill>
                  <a:schemeClr val="tx1"/>
                </a:solidFill>
              </a:rPr>
              <a:t>How much is raised from donations, fundraisers and other means? Is it enough?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900" dirty="0">
                <a:solidFill>
                  <a:schemeClr val="tx1"/>
                </a:solidFill>
              </a:rPr>
              <a:t>Are you meeting your financial obligations to support the Eparchy and other religious organizations?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900" dirty="0">
                <a:solidFill>
                  <a:schemeClr val="tx1"/>
                </a:solidFill>
              </a:rPr>
              <a:t>Are you maintaining a consistent Equity balance?</a:t>
            </a:r>
          </a:p>
          <a:p>
            <a:pPr marL="457200" lvl="1" indent="0">
              <a:buNone/>
            </a:pPr>
            <a:endParaRPr lang="en-US" sz="2900" dirty="0">
              <a:solidFill>
                <a:schemeClr val="tx1"/>
              </a:solidFill>
            </a:endParaRPr>
          </a:p>
          <a:p>
            <a:r>
              <a:rPr lang="en-US" sz="3100" b="1" dirty="0">
                <a:solidFill>
                  <a:schemeClr val="tx1"/>
                </a:solidFill>
              </a:rPr>
              <a:t>From these reports you can also assess </a:t>
            </a:r>
            <a:r>
              <a:rPr lang="en-US" sz="3100" b="1" u="sng" dirty="0">
                <a:solidFill>
                  <a:srgbClr val="C00000"/>
                </a:solidFill>
              </a:rPr>
              <a:t>future</a:t>
            </a:r>
            <a:r>
              <a:rPr lang="en-US" sz="3100" b="1" dirty="0">
                <a:solidFill>
                  <a:schemeClr val="tx1"/>
                </a:solidFill>
              </a:rPr>
              <a:t> financial health:</a:t>
            </a:r>
          </a:p>
          <a:p>
            <a:pPr lvl="1"/>
            <a:r>
              <a:rPr lang="en-US" sz="2900" dirty="0">
                <a:solidFill>
                  <a:schemeClr val="tx1"/>
                </a:solidFill>
              </a:rPr>
              <a:t>Are you meeting your financial obligations annually? </a:t>
            </a:r>
            <a:r>
              <a:rPr lang="en-US" sz="2900" b="1" dirty="0">
                <a:solidFill>
                  <a:srgbClr val="C00000"/>
                </a:solidFill>
              </a:rPr>
              <a:t>Y/N</a:t>
            </a:r>
          </a:p>
          <a:p>
            <a:pPr lvl="1"/>
            <a:r>
              <a:rPr lang="en-US" sz="2900" dirty="0">
                <a:solidFill>
                  <a:schemeClr val="tx1"/>
                </a:solidFill>
              </a:rPr>
              <a:t>Are your revenues stable from year to year (trend)? </a:t>
            </a:r>
            <a:r>
              <a:rPr lang="en-US" sz="2900" b="1" dirty="0">
                <a:solidFill>
                  <a:srgbClr val="C00000"/>
                </a:solidFill>
              </a:rPr>
              <a:t>Y/N</a:t>
            </a:r>
          </a:p>
          <a:p>
            <a:pPr lvl="1"/>
            <a:r>
              <a:rPr lang="en-US" sz="2900" dirty="0">
                <a:solidFill>
                  <a:schemeClr val="tx1"/>
                </a:solidFill>
              </a:rPr>
              <a:t>Are major capital projects planned/needed?  </a:t>
            </a:r>
            <a:r>
              <a:rPr lang="en-US" sz="2900" b="1" dirty="0">
                <a:solidFill>
                  <a:srgbClr val="C00000"/>
                </a:solidFill>
              </a:rPr>
              <a:t>Y/N</a:t>
            </a:r>
          </a:p>
          <a:p>
            <a:pPr lvl="1"/>
            <a:r>
              <a:rPr lang="en-US" sz="2900" dirty="0">
                <a:solidFill>
                  <a:schemeClr val="tx1"/>
                </a:solidFill>
              </a:rPr>
              <a:t>Do you carry a reserve? Is it enough? </a:t>
            </a:r>
            <a:r>
              <a:rPr lang="en-US" sz="2900" b="1" dirty="0">
                <a:solidFill>
                  <a:srgbClr val="C00000"/>
                </a:solidFill>
              </a:rPr>
              <a:t>Y/N</a:t>
            </a:r>
          </a:p>
          <a:p>
            <a:pPr lvl="1"/>
            <a:r>
              <a:rPr lang="en-CA" sz="2900" b="1" dirty="0">
                <a:solidFill>
                  <a:srgbClr val="C00000"/>
                </a:solidFill>
              </a:rPr>
              <a:t>W</a:t>
            </a:r>
            <a:r>
              <a:rPr lang="en-US" sz="2900" b="1" dirty="0">
                <a:solidFill>
                  <a:srgbClr val="C00000"/>
                </a:solidFill>
              </a:rPr>
              <a:t>hat is your plan for the future?</a:t>
            </a:r>
          </a:p>
          <a:p>
            <a:pPr lvl="1"/>
            <a:endParaRPr lang="en-US" sz="2900" b="1" dirty="0">
              <a:solidFill>
                <a:srgbClr val="C00000"/>
              </a:solidFill>
            </a:endParaRPr>
          </a:p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CA1C1-E4B3-487C-8CA4-D2D0C7D0303E}"/>
              </a:ext>
            </a:extLst>
          </p:cNvPr>
          <p:cNvSpPr txBox="1"/>
          <p:nvPr/>
        </p:nvSpPr>
        <p:spPr>
          <a:xfrm>
            <a:off x="849743" y="2318327"/>
            <a:ext cx="2152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C00000"/>
                </a:solidFill>
              </a:rPr>
              <a:t>Profit and Loss &amp; Balance Sheet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941511B4-B256-43AA-9617-42F996F642DF}"/>
              </a:ext>
            </a:extLst>
          </p:cNvPr>
          <p:cNvSpPr/>
          <p:nvPr/>
        </p:nvSpPr>
        <p:spPr>
          <a:xfrm>
            <a:off x="2715490" y="1911927"/>
            <a:ext cx="286325" cy="188421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292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D9176-CFA3-7F47-89B3-75BF6F2C2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7708"/>
          </a:xfrm>
        </p:spPr>
        <p:txBody>
          <a:bodyPr>
            <a:normAutofit/>
          </a:bodyPr>
          <a:lstStyle/>
          <a:p>
            <a:r>
              <a:rPr lang="en-US" sz="3200" b="1" dirty="0"/>
              <a:t>4. </a:t>
            </a:r>
            <a:r>
              <a:rPr lang="en-US" sz="3200" b="1" dirty="0">
                <a:solidFill>
                  <a:srgbClr val="C00000"/>
                </a:solidFill>
              </a:rPr>
              <a:t>WHEN</a:t>
            </a:r>
            <a:r>
              <a:rPr lang="en-US" sz="3200" b="1" dirty="0"/>
              <a:t> IS FINANCIAL INFORMATION REPORTED?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FAF90-64C7-404D-A151-34CFD6324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31818"/>
            <a:ext cx="8915400" cy="3950804"/>
          </a:xfrm>
        </p:spPr>
        <p:txBody>
          <a:bodyPr>
            <a:noAutofit/>
          </a:bodyPr>
          <a:lstStyle/>
          <a:p>
            <a:r>
              <a:rPr lang="en-US" sz="2400" dirty="0"/>
              <a:t>At minimum an Income Statement and Balance Sheet must be prepared annually.</a:t>
            </a:r>
          </a:p>
          <a:p>
            <a:r>
              <a:rPr lang="en-US" sz="2400" dirty="0"/>
              <a:t>Financial statements should be reviewed by at least two people acting, who are not on council, to ensure they represent the financial operations and presented at an annual general meeting.</a:t>
            </a:r>
            <a:endParaRPr lang="en-US" sz="2400" b="1" dirty="0"/>
          </a:p>
          <a:p>
            <a:r>
              <a:rPr lang="en-US" sz="2400" dirty="0"/>
              <a:t>For Parishes registered as a Charitable Organization or Not For Profit with CRA, they must submit financials statements and Charity Return (T3010) within 6 Months of their year end</a:t>
            </a:r>
          </a:p>
          <a:p>
            <a:r>
              <a:rPr lang="en-US" sz="2400" b="1" dirty="0"/>
              <a:t>Copies of the financial statements and the Charity Return are to be forwarded to  the Eparchial Office, annually</a:t>
            </a:r>
          </a:p>
        </p:txBody>
      </p:sp>
    </p:spTree>
    <p:extLst>
      <p:ext uri="{BB962C8B-B14F-4D97-AF65-F5344CB8AC3E}">
        <p14:creationId xmlns:p14="http://schemas.microsoft.com/office/powerpoint/2010/main" val="3131249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5487B-65DB-E942-9758-1BB4DC478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773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5. </a:t>
            </a:r>
            <a:r>
              <a:rPr lang="en-US" b="1" dirty="0">
                <a:solidFill>
                  <a:srgbClr val="C00000"/>
                </a:solidFill>
              </a:rPr>
              <a:t>HOW</a:t>
            </a:r>
            <a:r>
              <a:rPr lang="en-US" b="1" dirty="0"/>
              <a:t> TO MONITOR FINANCIAL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5DBAC-E757-F649-944C-0A1587BA5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61409"/>
            <a:ext cx="891540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PROCEDURALLY</a:t>
            </a:r>
          </a:p>
          <a:p>
            <a:r>
              <a:rPr lang="en-US" sz="2000" dirty="0"/>
              <a:t>Ensure that your parish has bylaws, policies and/or procedures in place </a:t>
            </a:r>
          </a:p>
          <a:p>
            <a:r>
              <a:rPr lang="en-US" sz="2000" dirty="0"/>
              <a:t>Ensure competent people are placed in charge of record keeping and reporting</a:t>
            </a:r>
          </a:p>
          <a:p>
            <a:r>
              <a:rPr lang="en-US" sz="2000" dirty="0"/>
              <a:t>Ensure that two people sign all cheques (the pastor and one council member) except for gaming accounts or if the pastor is away; ensure two people conduct the count of donations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FINANCIALLY</a:t>
            </a:r>
          </a:p>
          <a:p>
            <a:r>
              <a:rPr lang="en-US" sz="2000" dirty="0"/>
              <a:t>Ensure you clearly understand the annual financial statements (take part in the annual audit review)</a:t>
            </a:r>
          </a:p>
          <a:p>
            <a:r>
              <a:rPr lang="en-US" sz="2000" dirty="0"/>
              <a:t>Ensure the income statement is presented at least quarterly at a Pastoral Council meeting and any deviation from the budget explained</a:t>
            </a:r>
          </a:p>
          <a:p>
            <a:r>
              <a:rPr lang="en-US" sz="2000" dirty="0"/>
              <a:t>Look at the trends from year to year and make decisions</a:t>
            </a:r>
          </a:p>
        </p:txBody>
      </p:sp>
    </p:spTree>
    <p:extLst>
      <p:ext uri="{BB962C8B-B14F-4D97-AF65-F5344CB8AC3E}">
        <p14:creationId xmlns:p14="http://schemas.microsoft.com/office/powerpoint/2010/main" val="4153056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BA935-C1D9-1C45-A080-71FA5C76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</a:t>
            </a:r>
            <a:r>
              <a:rPr lang="en-US" b="1" dirty="0">
                <a:solidFill>
                  <a:srgbClr val="C00000"/>
                </a:solidFill>
              </a:rPr>
              <a:t> WHERE</a:t>
            </a:r>
            <a:r>
              <a:rPr lang="en-US" dirty="0"/>
              <a:t> TO GET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72DAC-0D71-074D-B1BD-503F119BB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62100"/>
            <a:ext cx="8915400" cy="3777622"/>
          </a:xfrm>
        </p:spPr>
        <p:txBody>
          <a:bodyPr>
            <a:normAutofit/>
          </a:bodyPr>
          <a:lstStyle/>
          <a:p>
            <a:r>
              <a:rPr lang="en-US" sz="2400" dirty="0"/>
              <a:t>Access expertise within your parish</a:t>
            </a:r>
          </a:p>
          <a:p>
            <a:r>
              <a:rPr lang="en-US" sz="2400" dirty="0"/>
              <a:t>Contact the Chancery office; we will walk through the recommended Eparchial protocols for good financial management and stewardship</a:t>
            </a:r>
          </a:p>
          <a:p>
            <a:r>
              <a:rPr lang="en-US" sz="2400" dirty="0"/>
              <a:t>Access external courses, where available</a:t>
            </a:r>
          </a:p>
        </p:txBody>
      </p:sp>
    </p:spTree>
    <p:extLst>
      <p:ext uri="{BB962C8B-B14F-4D97-AF65-F5344CB8AC3E}">
        <p14:creationId xmlns:p14="http://schemas.microsoft.com/office/powerpoint/2010/main" val="3573343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73D3A-8322-A74B-969B-F4FA89DC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b="1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7B7AF-F2DD-F34D-80F3-B93B2BDB1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28554"/>
            <a:ext cx="8915400" cy="4619846"/>
          </a:xfrm>
        </p:spPr>
        <p:txBody>
          <a:bodyPr>
            <a:noAutofit/>
          </a:bodyPr>
          <a:lstStyle/>
          <a:p>
            <a:r>
              <a:rPr lang="en-US" sz="2000" dirty="0"/>
              <a:t>Financial Health of a Parish is important to parish growth and viability</a:t>
            </a:r>
          </a:p>
          <a:p>
            <a:r>
              <a:rPr lang="en-US" sz="2000" dirty="0"/>
              <a:t>The Pastor, </a:t>
            </a:r>
            <a:r>
              <a:rPr lang="en-US" sz="2000" b="1" dirty="0">
                <a:solidFill>
                  <a:srgbClr val="C00000"/>
                </a:solidFill>
              </a:rPr>
              <a:t>has ultimate stewardship of</a:t>
            </a:r>
            <a:r>
              <a:rPr lang="en-US" sz="2000" dirty="0"/>
              <a:t> the financial activities of your Parish (establishing processes and monitoring financials) </a:t>
            </a:r>
          </a:p>
          <a:p>
            <a:r>
              <a:rPr lang="en-US" sz="2000" dirty="0"/>
              <a:t>Every Parish is obligated to submit all annual financial statements and reporting to their parishioners, the Bishop and CRA or other government bodies.</a:t>
            </a:r>
          </a:p>
          <a:p>
            <a:r>
              <a:rPr lang="en-US" sz="2000" dirty="0"/>
              <a:t>Every Parish must meet their financial obligations including timely payment of the cathedraticum and forwarding monies from other collections </a:t>
            </a:r>
          </a:p>
          <a:p>
            <a:r>
              <a:rPr lang="en-US" sz="2000" dirty="0"/>
              <a:t>Every Parish must be active in addressing possible issues with their cash flow, budget and financial health;</a:t>
            </a:r>
          </a:p>
          <a:p>
            <a:r>
              <a:rPr lang="en-US" sz="2000" dirty="0"/>
              <a:t>When needed, ask for assistance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460785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1313</Words>
  <Application>Microsoft Office PowerPoint</Application>
  <PresentationFormat>Widescreen</PresentationFormat>
  <Paragraphs>132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Wisp</vt:lpstr>
      <vt:lpstr>What Do The Numbers Mean?</vt:lpstr>
      <vt:lpstr>OBJECTIVE</vt:lpstr>
      <vt:lpstr>1. WHY FINANCIAL HEALTH?</vt:lpstr>
      <vt:lpstr>2. WHO IS RESPONSIBLE?</vt:lpstr>
      <vt:lpstr>Role of the Eparchy &amp; Parishes</vt:lpstr>
      <vt:lpstr>3. WHAT DO THE NUMBERS MEAN?</vt:lpstr>
      <vt:lpstr>Basic Financial Process </vt:lpstr>
      <vt:lpstr>Income Statement (Profit and Loss)</vt:lpstr>
      <vt:lpstr>PowerPoint Presentation</vt:lpstr>
      <vt:lpstr>Budget</vt:lpstr>
      <vt:lpstr>PowerPoint Presentation</vt:lpstr>
      <vt:lpstr>Balance Sheet(or Statement of Net Worth)</vt:lpstr>
      <vt:lpstr>PowerPoint Presentation</vt:lpstr>
      <vt:lpstr>Understanding Financial Health</vt:lpstr>
      <vt:lpstr>4. WHEN IS FINANCIAL INFORMATION REPORTED?</vt:lpstr>
      <vt:lpstr>5. HOW TO MONITOR FINANCIAL HEALTH</vt:lpstr>
      <vt:lpstr>6. WHERE TO GET HELP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The Numbers Mean</dc:title>
  <dc:creator>Laurence Sirman</dc:creator>
  <cp:lastModifiedBy>Iryna Laschuk</cp:lastModifiedBy>
  <cp:revision>44</cp:revision>
  <cp:lastPrinted>2017-11-01T17:43:02Z</cp:lastPrinted>
  <dcterms:modified xsi:type="dcterms:W3CDTF">2026-09-23T23:10:54Z</dcterms:modified>
</cp:coreProperties>
</file>